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81" r:id="rId2"/>
    <p:sldId id="283" r:id="rId3"/>
    <p:sldId id="284" r:id="rId4"/>
    <p:sldId id="264" r:id="rId5"/>
    <p:sldId id="287" r:id="rId6"/>
    <p:sldId id="288" r:id="rId7"/>
    <p:sldId id="391" r:id="rId8"/>
    <p:sldId id="289" r:id="rId9"/>
    <p:sldId id="291" r:id="rId10"/>
    <p:sldId id="293" r:id="rId11"/>
    <p:sldId id="374" r:id="rId12"/>
    <p:sldId id="294" r:id="rId13"/>
    <p:sldId id="382" r:id="rId14"/>
    <p:sldId id="346" r:id="rId15"/>
    <p:sldId id="348" r:id="rId16"/>
    <p:sldId id="373" r:id="rId17"/>
    <p:sldId id="301" r:id="rId18"/>
    <p:sldId id="311" r:id="rId19"/>
    <p:sldId id="312" r:id="rId20"/>
    <p:sldId id="306" r:id="rId21"/>
    <p:sldId id="389" r:id="rId22"/>
    <p:sldId id="309" r:id="rId23"/>
    <p:sldId id="377" r:id="rId24"/>
    <p:sldId id="392" r:id="rId25"/>
    <p:sldId id="315" r:id="rId26"/>
    <p:sldId id="317" r:id="rId27"/>
    <p:sldId id="381" r:id="rId28"/>
    <p:sldId id="383" r:id="rId29"/>
    <p:sldId id="305" r:id="rId30"/>
    <p:sldId id="384" r:id="rId31"/>
    <p:sldId id="353" r:id="rId32"/>
    <p:sldId id="351" r:id="rId33"/>
    <p:sldId id="304" r:id="rId34"/>
    <p:sldId id="385" r:id="rId35"/>
    <p:sldId id="303" r:id="rId36"/>
    <p:sldId id="350" r:id="rId37"/>
    <p:sldId id="354" r:id="rId38"/>
    <p:sldId id="365" r:id="rId39"/>
    <p:sldId id="387" r:id="rId40"/>
    <p:sldId id="386" r:id="rId41"/>
    <p:sldId id="366" r:id="rId42"/>
    <p:sldId id="397" r:id="rId43"/>
    <p:sldId id="398" r:id="rId44"/>
    <p:sldId id="368" r:id="rId45"/>
    <p:sldId id="369" r:id="rId46"/>
    <p:sldId id="379" r:id="rId4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788"/>
    <a:srgbClr val="333333"/>
    <a:srgbClr val="F3F3F3"/>
    <a:srgbClr val="002455"/>
    <a:srgbClr val="1F3F6A"/>
    <a:srgbClr val="7030A0"/>
    <a:srgbClr val="FFFF00"/>
    <a:srgbClr val="FF9119"/>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3079" autoAdjust="0"/>
  </p:normalViewPr>
  <p:slideViewPr>
    <p:cSldViewPr snapToGrid="0">
      <p:cViewPr varScale="1">
        <p:scale>
          <a:sx n="91" d="100"/>
          <a:sy n="91" d="100"/>
        </p:scale>
        <p:origin x="49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ED7D772-C887-4D6D-9517-17749718A82E}" type="datetimeFigureOut">
              <a:rPr lang="en-US" smtClean="0"/>
              <a:t>7/22/2021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C4BF69B-1EB0-4529-8268-904875BCA8FB}" type="slidenum">
              <a:rPr lang="en-US" smtClean="0"/>
              <a:t>‹#›</a:t>
            </a:fld>
            <a:endParaRPr lang="en-US"/>
          </a:p>
        </p:txBody>
      </p:sp>
    </p:spTree>
    <p:extLst>
      <p:ext uri="{BB962C8B-B14F-4D97-AF65-F5344CB8AC3E}">
        <p14:creationId xmlns:p14="http://schemas.microsoft.com/office/powerpoint/2010/main" val="3574894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workshop “Intro to NCBI Cloud Computing for Biologists”, I’m your host/presenter Cooper, and I’m being helped with the technical side of things by Wayne Matten, Rana Morris, etc.</a:t>
            </a:r>
          </a:p>
        </p:txBody>
      </p:sp>
      <p:sp>
        <p:nvSpPr>
          <p:cNvPr id="4" name="Slide Number Placeholder 3"/>
          <p:cNvSpPr>
            <a:spLocks noGrp="1"/>
          </p:cNvSpPr>
          <p:nvPr>
            <p:ph type="sldNum" sz="quarter" idx="5"/>
          </p:nvPr>
        </p:nvSpPr>
        <p:spPr/>
        <p:txBody>
          <a:bodyPr/>
          <a:lstStyle/>
          <a:p>
            <a:fld id="{0C4BF69B-1EB0-4529-8268-904875BCA8FB}" type="slidenum">
              <a:rPr lang="en-US" smtClean="0"/>
              <a:t>1</a:t>
            </a:fld>
            <a:endParaRPr lang="en-US"/>
          </a:p>
        </p:txBody>
      </p:sp>
    </p:spTree>
    <p:extLst>
      <p:ext uri="{BB962C8B-B14F-4D97-AF65-F5344CB8AC3E}">
        <p14:creationId xmlns:p14="http://schemas.microsoft.com/office/powerpoint/2010/main" val="3362589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do ANY of that, we need to get everyone logged into their cloud accounts. I’m going to take a minute to create everyone’s accounts using the email address you used to register for the workshop. So let’s take a short 5 minute break to stretch your legs and refill your drink, and then when you’re back we’ll go through the login process.</a:t>
            </a:r>
          </a:p>
        </p:txBody>
      </p:sp>
      <p:sp>
        <p:nvSpPr>
          <p:cNvPr id="4" name="Slide Number Placeholder 3"/>
          <p:cNvSpPr>
            <a:spLocks noGrp="1"/>
          </p:cNvSpPr>
          <p:nvPr>
            <p:ph type="sldNum" sz="quarter" idx="5"/>
          </p:nvPr>
        </p:nvSpPr>
        <p:spPr/>
        <p:txBody>
          <a:bodyPr/>
          <a:lstStyle/>
          <a:p>
            <a:fld id="{0C4BF69B-1EB0-4529-8268-904875BCA8FB}" type="slidenum">
              <a:rPr lang="en-US" smtClean="0"/>
              <a:t>11</a:t>
            </a:fld>
            <a:endParaRPr lang="en-US"/>
          </a:p>
        </p:txBody>
      </p:sp>
    </p:spTree>
    <p:extLst>
      <p:ext uri="{BB962C8B-B14F-4D97-AF65-F5344CB8AC3E}">
        <p14:creationId xmlns:p14="http://schemas.microsoft.com/office/powerpoint/2010/main" val="2010464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12</a:t>
            </a:fld>
            <a:endParaRPr lang="en-US"/>
          </a:p>
        </p:txBody>
      </p:sp>
    </p:spTree>
    <p:extLst>
      <p:ext uri="{BB962C8B-B14F-4D97-AF65-F5344CB8AC3E}">
        <p14:creationId xmlns:p14="http://schemas.microsoft.com/office/powerpoint/2010/main" val="2565136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13</a:t>
            </a:fld>
            <a:endParaRPr lang="en-US"/>
          </a:p>
        </p:txBody>
      </p:sp>
    </p:spTree>
    <p:extLst>
      <p:ext uri="{BB962C8B-B14F-4D97-AF65-F5344CB8AC3E}">
        <p14:creationId xmlns:p14="http://schemas.microsoft.com/office/powerpoint/2010/main" val="1454664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 BUT, a common issue with diagnosing BBS is the highly variable number symptoms that may be present in each individual. Fortunately, because of the ever-decreasing cost associated with DNA sequencing, the researchers in this study sought to try and confirm this clinical diagnosis with some DNA sequencing.</a:t>
            </a:r>
          </a:p>
          <a:p>
            <a:endParaRPr lang="en-US" dirty="0"/>
          </a:p>
          <a:p>
            <a:r>
              <a:rPr lang="en-US" dirty="0"/>
              <a:t>&lt;Bar-day&gt; &lt;</a:t>
            </a:r>
            <a:r>
              <a:rPr lang="en-US" dirty="0" err="1"/>
              <a:t>beed</a:t>
            </a:r>
            <a:r>
              <a:rPr lang="en-US" dirty="0"/>
              <a:t>-el&gt;</a:t>
            </a:r>
          </a:p>
        </p:txBody>
      </p:sp>
      <p:sp>
        <p:nvSpPr>
          <p:cNvPr id="4" name="Slide Number Placeholder 3"/>
          <p:cNvSpPr>
            <a:spLocks noGrp="1"/>
          </p:cNvSpPr>
          <p:nvPr>
            <p:ph type="sldNum" sz="quarter" idx="5"/>
          </p:nvPr>
        </p:nvSpPr>
        <p:spPr/>
        <p:txBody>
          <a:bodyPr/>
          <a:lstStyle/>
          <a:p>
            <a:fld id="{0C4BF69B-1EB0-4529-8268-904875BCA8FB}" type="slidenum">
              <a:rPr lang="en-US" smtClean="0"/>
              <a:t>14</a:t>
            </a:fld>
            <a:endParaRPr lang="en-US"/>
          </a:p>
        </p:txBody>
      </p:sp>
    </p:spTree>
    <p:extLst>
      <p:ext uri="{BB962C8B-B14F-4D97-AF65-F5344CB8AC3E}">
        <p14:creationId xmlns:p14="http://schemas.microsoft.com/office/powerpoint/2010/main" val="271420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for the authors was to find which of the ~20 genes could be mutated. So, they perform a chromosomal microarray test to identify structural changes to the child’s DNA. They identify a large deletion in the BBS9 gene.</a:t>
            </a:r>
          </a:p>
          <a:p>
            <a:endParaRPr lang="en-US" dirty="0"/>
          </a:p>
          <a:p>
            <a:r>
              <a:rPr lang="en-US" dirty="0"/>
              <a:t>Because we know that there are MANY different genes that could be causing this developmental disorder, we need to explore this deletion further to make sure its relevant. </a:t>
            </a:r>
          </a:p>
          <a:p>
            <a:endParaRPr lang="en-US" dirty="0"/>
          </a:p>
          <a:p>
            <a:r>
              <a:rPr lang="en-US" dirty="0"/>
              <a:t>To test this, the authors sequenced the child’s genome where they appear to have a deletion. This is where we come in. We are going to try and confirm whether this deletion is truly present using the author’s sequencing data, and then see if we can identify any previously known clinical association with BBS and this deletion using NCBI’s resources.</a:t>
            </a:r>
          </a:p>
        </p:txBody>
      </p:sp>
      <p:sp>
        <p:nvSpPr>
          <p:cNvPr id="4" name="Slide Number Placeholder 3"/>
          <p:cNvSpPr>
            <a:spLocks noGrp="1"/>
          </p:cNvSpPr>
          <p:nvPr>
            <p:ph type="sldNum" sz="quarter" idx="5"/>
          </p:nvPr>
        </p:nvSpPr>
        <p:spPr/>
        <p:txBody>
          <a:bodyPr/>
          <a:lstStyle/>
          <a:p>
            <a:fld id="{0C4BF69B-1EB0-4529-8268-904875BCA8FB}" type="slidenum">
              <a:rPr lang="en-US" smtClean="0"/>
              <a:t>15</a:t>
            </a:fld>
            <a:endParaRPr lang="en-US"/>
          </a:p>
        </p:txBody>
      </p:sp>
    </p:spTree>
    <p:extLst>
      <p:ext uri="{BB962C8B-B14F-4D97-AF65-F5344CB8AC3E}">
        <p14:creationId xmlns:p14="http://schemas.microsoft.com/office/powerpoint/2010/main" val="3293509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are going to break our research into 3 goals. </a:t>
            </a:r>
          </a:p>
          <a:p>
            <a:endParaRPr lang="en-US" dirty="0"/>
          </a:p>
          <a:p>
            <a:pPr marL="241653" indent="-241653">
              <a:buAutoNum type="arabicPeriod"/>
            </a:pPr>
            <a:r>
              <a:rPr lang="en-US" dirty="0"/>
              <a:t>We’ll go search for the author’s DNA sequence reads they uploaded to NCBI’s SRA</a:t>
            </a:r>
          </a:p>
          <a:p>
            <a:pPr marL="241653" indent="-241653">
              <a:buAutoNum type="arabicPeriod"/>
            </a:pPr>
            <a:r>
              <a:rPr lang="en-US" dirty="0"/>
              <a:t>We’ll align those reads to a reference version of the human genome to match the patient’s DNA with the region of the human genome it was sequenced from</a:t>
            </a:r>
          </a:p>
          <a:p>
            <a:pPr marL="241653" indent="-241653">
              <a:buAutoNum type="arabicPeriod"/>
            </a:pPr>
            <a:r>
              <a:rPr lang="en-US" dirty="0"/>
              <a:t>We’ll visualize this alignment to see exactly where the reads align with the human genome and look for any structural variations like our suspected deletion</a:t>
            </a:r>
          </a:p>
        </p:txBody>
      </p:sp>
      <p:sp>
        <p:nvSpPr>
          <p:cNvPr id="4" name="Slide Number Placeholder 3"/>
          <p:cNvSpPr>
            <a:spLocks noGrp="1"/>
          </p:cNvSpPr>
          <p:nvPr>
            <p:ph type="sldNum" sz="quarter" idx="5"/>
          </p:nvPr>
        </p:nvSpPr>
        <p:spPr/>
        <p:txBody>
          <a:bodyPr/>
          <a:lstStyle/>
          <a:p>
            <a:fld id="{0C4BF69B-1EB0-4529-8268-904875BCA8FB}" type="slidenum">
              <a:rPr lang="en-US" smtClean="0"/>
              <a:t>16</a:t>
            </a:fld>
            <a:endParaRPr lang="en-US"/>
          </a:p>
        </p:txBody>
      </p:sp>
    </p:spTree>
    <p:extLst>
      <p:ext uri="{BB962C8B-B14F-4D97-AF65-F5344CB8AC3E}">
        <p14:creationId xmlns:p14="http://schemas.microsoft.com/office/powerpoint/2010/main" val="3384458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all logged in, let’s move on to our first task: Searching for the sequencing reads deposited into NCBI’s SRA database.</a:t>
            </a:r>
          </a:p>
        </p:txBody>
      </p:sp>
      <p:sp>
        <p:nvSpPr>
          <p:cNvPr id="4" name="Slide Number Placeholder 3"/>
          <p:cNvSpPr>
            <a:spLocks noGrp="1"/>
          </p:cNvSpPr>
          <p:nvPr>
            <p:ph type="sldNum" sz="quarter" idx="5"/>
          </p:nvPr>
        </p:nvSpPr>
        <p:spPr/>
        <p:txBody>
          <a:bodyPr/>
          <a:lstStyle/>
          <a:p>
            <a:fld id="{0C4BF69B-1EB0-4529-8268-904875BCA8FB}" type="slidenum">
              <a:rPr lang="en-US" smtClean="0"/>
              <a:t>17</a:t>
            </a:fld>
            <a:endParaRPr lang="en-US"/>
          </a:p>
        </p:txBody>
      </p:sp>
    </p:spTree>
    <p:extLst>
      <p:ext uri="{BB962C8B-B14F-4D97-AF65-F5344CB8AC3E}">
        <p14:creationId xmlns:p14="http://schemas.microsoft.com/office/powerpoint/2010/main" val="444665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kick off each objective, I’ll go over a little background to help orient us into the exercise. So first off, let’s talk about what the “SRA” actually is since we should be getting data from it in just a moment!</a:t>
            </a:r>
          </a:p>
          <a:p>
            <a:endParaRPr lang="en-US" dirty="0"/>
          </a:p>
          <a:p>
            <a:r>
              <a:rPr lang="en-US" dirty="0"/>
              <a:t>The Sequence Read Archive, or SRA, is a massive repository of user-provided sequencing data from any organism in the tree of life and even metagenomic or environmental survey sequencing (aka – Sequencing data containing DNA from multiple organisms). While almost all of the data submitted here is publicly accessible, a small portion of the data is under restricted access. In this repository, you can find raw sequencing data, and, depending on the quality of the submission, you will also get a decent amount of metadata to help you understand the context of how that data was acquired. </a:t>
            </a:r>
          </a:p>
          <a:p>
            <a:endParaRPr lang="en-US" dirty="0"/>
          </a:p>
          <a:p>
            <a:r>
              <a:rPr lang="en-US" dirty="0"/>
              <a:t>Typically, all this data has been available to search and download from NCBI’s website at the link at the top of the slide, but recently NCBI partnered with AWS to upload all of the 10+ petabytes of sequence data and metadata to the cloud for easier, and often faster, access. To get to this data in AWS, we can use a service called Athena.</a:t>
            </a:r>
          </a:p>
        </p:txBody>
      </p:sp>
      <p:sp>
        <p:nvSpPr>
          <p:cNvPr id="4" name="Slide Number Placeholder 3"/>
          <p:cNvSpPr>
            <a:spLocks noGrp="1"/>
          </p:cNvSpPr>
          <p:nvPr>
            <p:ph type="sldNum" sz="quarter" idx="5"/>
          </p:nvPr>
        </p:nvSpPr>
        <p:spPr/>
        <p:txBody>
          <a:bodyPr/>
          <a:lstStyle/>
          <a:p>
            <a:fld id="{0C4BF69B-1EB0-4529-8268-904875BCA8FB}" type="slidenum">
              <a:rPr lang="en-US" smtClean="0"/>
              <a:t>18</a:t>
            </a:fld>
            <a:endParaRPr lang="en-US"/>
          </a:p>
        </p:txBody>
      </p:sp>
    </p:spTree>
    <p:extLst>
      <p:ext uri="{BB962C8B-B14F-4D97-AF65-F5344CB8AC3E}">
        <p14:creationId xmlns:p14="http://schemas.microsoft.com/office/powerpoint/2010/main" val="943683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Athena is an extremely powerful table-querying platform designed to rapidly dig through large tables of data using the SQL programming language to filter for data that we are interested in.</a:t>
            </a:r>
          </a:p>
          <a:p>
            <a:endParaRPr lang="en-US" dirty="0"/>
          </a:p>
          <a:p>
            <a:r>
              <a:rPr lang="en-US" dirty="0"/>
              <a:t>As part of NCBI’s and AWS’s partnership, all the metadata associated with every submission in SRA is available as a series of tables that can be imported into Athena. This means we can use Athena to narrow down all of SRA using the metadata to find just the data that we might need for our own research.</a:t>
            </a:r>
          </a:p>
          <a:p>
            <a:endParaRPr lang="en-US" dirty="0"/>
          </a:p>
          <a:p>
            <a:r>
              <a:rPr lang="en-US" dirty="0"/>
              <a:t>Then, once we’ve narrowed down the data just enough, we can save those search results to something called an S3 bucket so we can look back at those results later on.</a:t>
            </a:r>
          </a:p>
        </p:txBody>
      </p:sp>
      <p:sp>
        <p:nvSpPr>
          <p:cNvPr id="4" name="Slide Number Placeholder 3"/>
          <p:cNvSpPr>
            <a:spLocks noGrp="1"/>
          </p:cNvSpPr>
          <p:nvPr>
            <p:ph type="sldNum" sz="quarter" idx="5"/>
          </p:nvPr>
        </p:nvSpPr>
        <p:spPr/>
        <p:txBody>
          <a:bodyPr/>
          <a:lstStyle/>
          <a:p>
            <a:fld id="{0C4BF69B-1EB0-4529-8268-904875BCA8FB}" type="slidenum">
              <a:rPr lang="en-US" smtClean="0"/>
              <a:t>19</a:t>
            </a:fld>
            <a:endParaRPr lang="en-US"/>
          </a:p>
        </p:txBody>
      </p:sp>
    </p:spTree>
    <p:extLst>
      <p:ext uri="{BB962C8B-B14F-4D97-AF65-F5344CB8AC3E}">
        <p14:creationId xmlns:p14="http://schemas.microsoft.com/office/powerpoint/2010/main" val="3443208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piece of our computer is the “hard drive” where we will store our data and results when we are done using them in the EC2 instance. EC2 instances cost more if you leave them running, so the most cost effective way to regularly access your own files is to place them in an S3 bucket where you can access them anytime/anywhere at SIGNIFICANTLY cheaper costs. In fact, it’s so cheap that to use the S3 bucket today is functionally free for this workshop because of how little time it will be active for, and how little data we will have stored in the buckets.</a:t>
            </a:r>
          </a:p>
        </p:txBody>
      </p:sp>
      <p:sp>
        <p:nvSpPr>
          <p:cNvPr id="4" name="Slide Number Placeholder 3"/>
          <p:cNvSpPr>
            <a:spLocks noGrp="1"/>
          </p:cNvSpPr>
          <p:nvPr>
            <p:ph type="sldNum" sz="quarter" idx="5"/>
          </p:nvPr>
        </p:nvSpPr>
        <p:spPr/>
        <p:txBody>
          <a:bodyPr/>
          <a:lstStyle/>
          <a:p>
            <a:fld id="{0C4BF69B-1EB0-4529-8268-904875BCA8FB}" type="slidenum">
              <a:rPr lang="en-US" smtClean="0"/>
              <a:t>20</a:t>
            </a:fld>
            <a:endParaRPr lang="en-US"/>
          </a:p>
        </p:txBody>
      </p:sp>
    </p:spTree>
    <p:extLst>
      <p:ext uri="{BB962C8B-B14F-4D97-AF65-F5344CB8AC3E}">
        <p14:creationId xmlns:p14="http://schemas.microsoft.com/office/powerpoint/2010/main" val="1756837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start today by just reminding you all why you’re here: This workshop is designed to give you all a very basic, but hopefully targeted, introduction into the world of Cloud Computing. We know everyone here is coming from a biology background, so we have tried to build this workshop to show you exactly how you can use cloud technologies to modernize/improve/update your research efforts. Additionally, we will show you some examples of how we here at NCBI are making our services and data more available in the cloud so you can get the information you need quicker and easier.</a:t>
            </a:r>
          </a:p>
        </p:txBody>
      </p:sp>
      <p:sp>
        <p:nvSpPr>
          <p:cNvPr id="4" name="Slide Number Placeholder 3"/>
          <p:cNvSpPr>
            <a:spLocks noGrp="1"/>
          </p:cNvSpPr>
          <p:nvPr>
            <p:ph type="sldNum" sz="quarter" idx="5"/>
          </p:nvPr>
        </p:nvSpPr>
        <p:spPr/>
        <p:txBody>
          <a:bodyPr/>
          <a:lstStyle/>
          <a:p>
            <a:fld id="{0C4BF69B-1EB0-4529-8268-904875BCA8FB}" type="slidenum">
              <a:rPr lang="en-US" smtClean="0"/>
              <a:t>2</a:t>
            </a:fld>
            <a:endParaRPr lang="en-US"/>
          </a:p>
        </p:txBody>
      </p:sp>
    </p:spTree>
    <p:extLst>
      <p:ext uri="{BB962C8B-B14F-4D97-AF65-F5344CB8AC3E}">
        <p14:creationId xmlns:p14="http://schemas.microsoft.com/office/powerpoint/2010/main" val="1171539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we will build</a:t>
            </a:r>
          </a:p>
        </p:txBody>
      </p:sp>
      <p:sp>
        <p:nvSpPr>
          <p:cNvPr id="4" name="Slide Number Placeholder 3"/>
          <p:cNvSpPr>
            <a:spLocks noGrp="1"/>
          </p:cNvSpPr>
          <p:nvPr>
            <p:ph type="sldNum" sz="quarter" idx="5"/>
          </p:nvPr>
        </p:nvSpPr>
        <p:spPr/>
        <p:txBody>
          <a:bodyPr/>
          <a:lstStyle/>
          <a:p>
            <a:fld id="{0C4BF69B-1EB0-4529-8268-904875BCA8FB}" type="slidenum">
              <a:rPr lang="en-US" smtClean="0"/>
              <a:t>21</a:t>
            </a:fld>
            <a:endParaRPr lang="en-US"/>
          </a:p>
        </p:txBody>
      </p:sp>
    </p:spTree>
    <p:extLst>
      <p:ext uri="{BB962C8B-B14F-4D97-AF65-F5344CB8AC3E}">
        <p14:creationId xmlns:p14="http://schemas.microsoft.com/office/powerpoint/2010/main" val="3243785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we jump into the exercise, I’d like to preface each one by covering some of the general goals we should strive for by doing the exercise. </a:t>
            </a:r>
          </a:p>
          <a:p>
            <a:endParaRPr lang="en-US" dirty="0"/>
          </a:p>
          <a:p>
            <a:r>
              <a:rPr lang="en-US" dirty="0"/>
              <a:t>So, by the end of this first objective, we should be able to:</a:t>
            </a:r>
          </a:p>
          <a:p>
            <a:endParaRPr lang="en-US" dirty="0"/>
          </a:p>
          <a:p>
            <a:pPr marL="181240" indent="-181240" defTabSz="966612">
              <a:buFontTx/>
              <a:buChar char="-"/>
              <a:defRPr/>
            </a:pPr>
            <a:r>
              <a:rPr lang="en-US" dirty="0"/>
              <a:t>Add a table to Athena using AWS Glue, which I will demo in a moment</a:t>
            </a:r>
          </a:p>
          <a:p>
            <a:pPr marL="181240" indent="-181240">
              <a:buFontTx/>
              <a:buChar char="-"/>
            </a:pPr>
            <a:r>
              <a:rPr lang="en-US" dirty="0"/>
              <a:t>Create an S3 bucket to save Athena results</a:t>
            </a:r>
          </a:p>
          <a:p>
            <a:pPr marL="181240" indent="-181240">
              <a:buFontTx/>
              <a:buChar char="-"/>
            </a:pPr>
            <a:r>
              <a:rPr lang="en-US" dirty="0"/>
              <a:t>Do some basic SQL commands to help filter data in an Athena table</a:t>
            </a:r>
          </a:p>
          <a:p>
            <a:pPr marL="181240" indent="-181240">
              <a:buFontTx/>
              <a:buChar char="-"/>
            </a:pPr>
            <a:r>
              <a:rPr lang="en-US" dirty="0"/>
              <a:t>And save those queries to your computer so we can look at the results later on</a:t>
            </a:r>
          </a:p>
        </p:txBody>
      </p:sp>
      <p:sp>
        <p:nvSpPr>
          <p:cNvPr id="4" name="Slide Number Placeholder 3"/>
          <p:cNvSpPr>
            <a:spLocks noGrp="1"/>
          </p:cNvSpPr>
          <p:nvPr>
            <p:ph type="sldNum" sz="quarter" idx="5"/>
          </p:nvPr>
        </p:nvSpPr>
        <p:spPr/>
        <p:txBody>
          <a:bodyPr/>
          <a:lstStyle/>
          <a:p>
            <a:fld id="{0C4BF69B-1EB0-4529-8268-904875BCA8FB}" type="slidenum">
              <a:rPr lang="en-US" smtClean="0"/>
              <a:t>22</a:t>
            </a:fld>
            <a:endParaRPr lang="en-US"/>
          </a:p>
        </p:txBody>
      </p:sp>
    </p:spTree>
    <p:extLst>
      <p:ext uri="{BB962C8B-B14F-4D97-AF65-F5344CB8AC3E}">
        <p14:creationId xmlns:p14="http://schemas.microsoft.com/office/powerpoint/2010/main" val="68595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23</a:t>
            </a:fld>
            <a:endParaRPr lang="en-US"/>
          </a:p>
        </p:txBody>
      </p:sp>
    </p:spTree>
    <p:extLst>
      <p:ext uri="{BB962C8B-B14F-4D97-AF65-F5344CB8AC3E}">
        <p14:creationId xmlns:p14="http://schemas.microsoft.com/office/powerpoint/2010/main" val="739873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26</a:t>
            </a:fld>
            <a:endParaRPr lang="en-US"/>
          </a:p>
        </p:txBody>
      </p:sp>
    </p:spTree>
    <p:extLst>
      <p:ext uri="{BB962C8B-B14F-4D97-AF65-F5344CB8AC3E}">
        <p14:creationId xmlns:p14="http://schemas.microsoft.com/office/powerpoint/2010/main" val="20044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27</a:t>
            </a:fld>
            <a:endParaRPr lang="en-US"/>
          </a:p>
        </p:txBody>
      </p:sp>
    </p:spTree>
    <p:extLst>
      <p:ext uri="{BB962C8B-B14F-4D97-AF65-F5344CB8AC3E}">
        <p14:creationId xmlns:p14="http://schemas.microsoft.com/office/powerpoint/2010/main" val="4067005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all logged in, let’s move on to our first task: Searching for the sequencing reads deposited into NCBI’s SRA database.</a:t>
            </a:r>
          </a:p>
        </p:txBody>
      </p:sp>
      <p:sp>
        <p:nvSpPr>
          <p:cNvPr id="4" name="Slide Number Placeholder 3"/>
          <p:cNvSpPr>
            <a:spLocks noGrp="1"/>
          </p:cNvSpPr>
          <p:nvPr>
            <p:ph type="sldNum" sz="quarter" idx="5"/>
          </p:nvPr>
        </p:nvSpPr>
        <p:spPr/>
        <p:txBody>
          <a:bodyPr/>
          <a:lstStyle/>
          <a:p>
            <a:fld id="{0C4BF69B-1EB0-4529-8268-904875BCA8FB}" type="slidenum">
              <a:rPr lang="en-US" smtClean="0"/>
              <a:t>28</a:t>
            </a:fld>
            <a:endParaRPr lang="en-US"/>
          </a:p>
        </p:txBody>
      </p:sp>
    </p:spTree>
    <p:extLst>
      <p:ext uri="{BB962C8B-B14F-4D97-AF65-F5344CB8AC3E}">
        <p14:creationId xmlns:p14="http://schemas.microsoft.com/office/powerpoint/2010/main" val="1363658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our analyses with our newly found data, will use a service called an EC2 instance. This is basically the equivalent of remotely accessing another computer and letting it do all the heavy data analysis for you. You can install software, run it, and move the your files into other AWS services all with just a basic internet connection.</a:t>
            </a:r>
          </a:p>
          <a:p>
            <a:endParaRPr lang="en-US" dirty="0"/>
          </a:p>
          <a:p>
            <a:r>
              <a:rPr lang="en-US" dirty="0"/>
              <a:t>Lots of customization,</a:t>
            </a:r>
          </a:p>
          <a:p>
            <a:endParaRPr lang="en-US" dirty="0"/>
          </a:p>
          <a:p>
            <a:r>
              <a:rPr lang="en-US" dirty="0"/>
              <a:t>Pay for what you use.</a:t>
            </a:r>
          </a:p>
          <a:p>
            <a:endParaRPr lang="en-US" dirty="0"/>
          </a:p>
          <a:p>
            <a:r>
              <a:rPr lang="en-US" dirty="0"/>
              <a:t>Today, we’ll be installing and using an NCBI program called MagicBLAST</a:t>
            </a:r>
          </a:p>
        </p:txBody>
      </p:sp>
      <p:sp>
        <p:nvSpPr>
          <p:cNvPr id="4" name="Slide Number Placeholder 3"/>
          <p:cNvSpPr>
            <a:spLocks noGrp="1"/>
          </p:cNvSpPr>
          <p:nvPr>
            <p:ph type="sldNum" sz="quarter" idx="5"/>
          </p:nvPr>
        </p:nvSpPr>
        <p:spPr/>
        <p:txBody>
          <a:bodyPr/>
          <a:lstStyle/>
          <a:p>
            <a:fld id="{0C4BF69B-1EB0-4529-8268-904875BCA8FB}" type="slidenum">
              <a:rPr lang="en-US" smtClean="0"/>
              <a:t>29</a:t>
            </a:fld>
            <a:endParaRPr lang="en-US"/>
          </a:p>
        </p:txBody>
      </p:sp>
    </p:spTree>
    <p:extLst>
      <p:ext uri="{BB962C8B-B14F-4D97-AF65-F5344CB8AC3E}">
        <p14:creationId xmlns:p14="http://schemas.microsoft.com/office/powerpoint/2010/main" val="721778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30</a:t>
            </a:fld>
            <a:endParaRPr lang="en-US"/>
          </a:p>
        </p:txBody>
      </p:sp>
    </p:spTree>
    <p:extLst>
      <p:ext uri="{BB962C8B-B14F-4D97-AF65-F5344CB8AC3E}">
        <p14:creationId xmlns:p14="http://schemas.microsoft.com/office/powerpoint/2010/main" val="2641978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MagicBLAST is a newer NCBI program designed to align raw sequencing reads against a nucleotide sequence to help identify where those reads came from. This has a lot of value. For example, say you went and sequenced all the DNA you could get in a scoop of dirt... You could use MagicBLAST to align all of those reads to a database of different microbial and fungal genomes to see if any of your reads came from those organisms.</a:t>
            </a:r>
          </a:p>
          <a:p>
            <a:endParaRPr lang="en-US" dirty="0"/>
          </a:p>
          <a:p>
            <a:r>
              <a:rPr lang="en-US" dirty="0"/>
              <a:t>Today, we will use MagicBLAST to help us figure out what part of the human genome our newly found sequencing reads came from.</a:t>
            </a:r>
          </a:p>
          <a:p>
            <a:endParaRPr lang="en-US" dirty="0"/>
          </a:p>
          <a:p>
            <a:r>
              <a:rPr lang="en-US" dirty="0"/>
              <a:t>(Bonus fact for a question – MagicBLAST doesn’t work like other read mapping tools. Instead of indexing the reference sequence, the tool will index batches of sequence reads automatically and compare that to the reference sequence to find matches).</a:t>
            </a:r>
          </a:p>
        </p:txBody>
      </p:sp>
      <p:sp>
        <p:nvSpPr>
          <p:cNvPr id="4" name="Slide Number Placeholder 3"/>
          <p:cNvSpPr>
            <a:spLocks noGrp="1"/>
          </p:cNvSpPr>
          <p:nvPr>
            <p:ph type="sldNum" sz="quarter" idx="5"/>
          </p:nvPr>
        </p:nvSpPr>
        <p:spPr/>
        <p:txBody>
          <a:bodyPr/>
          <a:lstStyle/>
          <a:p>
            <a:fld id="{0C4BF69B-1EB0-4529-8268-904875BCA8FB}" type="slidenum">
              <a:rPr lang="en-US" smtClean="0"/>
              <a:t>31</a:t>
            </a:fld>
            <a:endParaRPr lang="en-US"/>
          </a:p>
        </p:txBody>
      </p:sp>
    </p:spTree>
    <p:extLst>
      <p:ext uri="{BB962C8B-B14F-4D97-AF65-F5344CB8AC3E}">
        <p14:creationId xmlns:p14="http://schemas.microsoft.com/office/powerpoint/2010/main" val="2619518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32</a:t>
            </a:fld>
            <a:endParaRPr lang="en-US"/>
          </a:p>
        </p:txBody>
      </p:sp>
    </p:spTree>
    <p:extLst>
      <p:ext uri="{BB962C8B-B14F-4D97-AF65-F5344CB8AC3E}">
        <p14:creationId xmlns:p14="http://schemas.microsoft.com/office/powerpoint/2010/main" val="1997960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outline for today is pretty straightforward: We’ll start off with this introduction that I’m giving you now and cover some basics about what NCBI is/does, what the CLOUD is/does, and then jump into our hands-on exercises. Don’t worry, we’ll also have a few breaks scattered throughout! At the end, we’ll tie everything together and also talk about how you can pay me for the workshop today... Just kidding! Billing means we’ll go over the most popular question in cloud computing “How much does it cost”.</a:t>
            </a:r>
          </a:p>
        </p:txBody>
      </p:sp>
      <p:sp>
        <p:nvSpPr>
          <p:cNvPr id="4" name="Slide Number Placeholder 3"/>
          <p:cNvSpPr>
            <a:spLocks noGrp="1"/>
          </p:cNvSpPr>
          <p:nvPr>
            <p:ph type="sldNum" sz="quarter" idx="5"/>
          </p:nvPr>
        </p:nvSpPr>
        <p:spPr/>
        <p:txBody>
          <a:bodyPr/>
          <a:lstStyle/>
          <a:p>
            <a:fld id="{0C4BF69B-1EB0-4529-8268-904875BCA8FB}" type="slidenum">
              <a:rPr lang="en-US" smtClean="0"/>
              <a:t>3</a:t>
            </a:fld>
            <a:endParaRPr lang="en-US"/>
          </a:p>
        </p:txBody>
      </p:sp>
    </p:spTree>
    <p:extLst>
      <p:ext uri="{BB962C8B-B14F-4D97-AF65-F5344CB8AC3E}">
        <p14:creationId xmlns:p14="http://schemas.microsoft.com/office/powerpoint/2010/main" val="2102914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33</a:t>
            </a:fld>
            <a:endParaRPr lang="en-US"/>
          </a:p>
        </p:txBody>
      </p:sp>
    </p:spTree>
    <p:extLst>
      <p:ext uri="{BB962C8B-B14F-4D97-AF65-F5344CB8AC3E}">
        <p14:creationId xmlns:p14="http://schemas.microsoft.com/office/powerpoint/2010/main" val="1104755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34</a:t>
            </a:fld>
            <a:endParaRPr lang="en-US"/>
          </a:p>
        </p:txBody>
      </p:sp>
    </p:spTree>
    <p:extLst>
      <p:ext uri="{BB962C8B-B14F-4D97-AF65-F5344CB8AC3E}">
        <p14:creationId xmlns:p14="http://schemas.microsoft.com/office/powerpoint/2010/main" val="3971164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36</a:t>
            </a:fld>
            <a:endParaRPr lang="en-US"/>
          </a:p>
        </p:txBody>
      </p:sp>
    </p:spTree>
    <p:extLst>
      <p:ext uri="{BB962C8B-B14F-4D97-AF65-F5344CB8AC3E}">
        <p14:creationId xmlns:p14="http://schemas.microsoft.com/office/powerpoint/2010/main" val="852634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 BUT, a common issue with diagnosing BBS is the highly variable number symptoms that may be present in each individual. Fortunately, because of the ever-decreasing cost associated with DNA sequencing, the researchers in this study sought to try and confirm this clinical diagnosis with some DNA sequencing.</a:t>
            </a:r>
          </a:p>
        </p:txBody>
      </p:sp>
      <p:sp>
        <p:nvSpPr>
          <p:cNvPr id="4" name="Slide Number Placeholder 3"/>
          <p:cNvSpPr>
            <a:spLocks noGrp="1"/>
          </p:cNvSpPr>
          <p:nvPr>
            <p:ph type="sldNum" sz="quarter" idx="5"/>
          </p:nvPr>
        </p:nvSpPr>
        <p:spPr/>
        <p:txBody>
          <a:bodyPr/>
          <a:lstStyle/>
          <a:p>
            <a:fld id="{0C4BF69B-1EB0-4529-8268-904875BCA8FB}" type="slidenum">
              <a:rPr lang="en-US" smtClean="0"/>
              <a:t>37</a:t>
            </a:fld>
            <a:endParaRPr lang="en-US"/>
          </a:p>
        </p:txBody>
      </p:sp>
    </p:spTree>
    <p:extLst>
      <p:ext uri="{BB962C8B-B14F-4D97-AF65-F5344CB8AC3E}">
        <p14:creationId xmlns:p14="http://schemas.microsoft.com/office/powerpoint/2010/main" val="1842307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 BUT, a common issue with diagnosing BBS is the highly variable number symptoms that may be present in each individual. Fortunately, because of the ever-decreasing cost associated with DNA sequencing, the researchers in this study sought to try and confirm this clinical diagnosis with some DNA sequencing.</a:t>
            </a:r>
          </a:p>
        </p:txBody>
      </p:sp>
      <p:sp>
        <p:nvSpPr>
          <p:cNvPr id="4" name="Slide Number Placeholder 3"/>
          <p:cNvSpPr>
            <a:spLocks noGrp="1"/>
          </p:cNvSpPr>
          <p:nvPr>
            <p:ph type="sldNum" sz="quarter" idx="5"/>
          </p:nvPr>
        </p:nvSpPr>
        <p:spPr/>
        <p:txBody>
          <a:bodyPr/>
          <a:lstStyle/>
          <a:p>
            <a:fld id="{0C4BF69B-1EB0-4529-8268-904875BCA8FB}" type="slidenum">
              <a:rPr lang="en-US" smtClean="0"/>
              <a:t>38</a:t>
            </a:fld>
            <a:endParaRPr lang="en-US"/>
          </a:p>
        </p:txBody>
      </p:sp>
    </p:spTree>
    <p:extLst>
      <p:ext uri="{BB962C8B-B14F-4D97-AF65-F5344CB8AC3E}">
        <p14:creationId xmlns:p14="http://schemas.microsoft.com/office/powerpoint/2010/main" val="942802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39</a:t>
            </a:fld>
            <a:endParaRPr lang="en-US"/>
          </a:p>
        </p:txBody>
      </p:sp>
    </p:spTree>
    <p:extLst>
      <p:ext uri="{BB962C8B-B14F-4D97-AF65-F5344CB8AC3E}">
        <p14:creationId xmlns:p14="http://schemas.microsoft.com/office/powerpoint/2010/main" val="2496431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40</a:t>
            </a:fld>
            <a:endParaRPr lang="en-US"/>
          </a:p>
        </p:txBody>
      </p:sp>
    </p:spTree>
    <p:extLst>
      <p:ext uri="{BB962C8B-B14F-4D97-AF65-F5344CB8AC3E}">
        <p14:creationId xmlns:p14="http://schemas.microsoft.com/office/powerpoint/2010/main" val="901063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41</a:t>
            </a:fld>
            <a:endParaRPr lang="en-US"/>
          </a:p>
        </p:txBody>
      </p:sp>
    </p:spTree>
    <p:extLst>
      <p:ext uri="{BB962C8B-B14F-4D97-AF65-F5344CB8AC3E}">
        <p14:creationId xmlns:p14="http://schemas.microsoft.com/office/powerpoint/2010/main" val="3030157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$5</a:t>
            </a:r>
          </a:p>
        </p:txBody>
      </p:sp>
      <p:sp>
        <p:nvSpPr>
          <p:cNvPr id="4" name="Slide Number Placeholder 3"/>
          <p:cNvSpPr>
            <a:spLocks noGrp="1"/>
          </p:cNvSpPr>
          <p:nvPr>
            <p:ph type="sldNum" sz="quarter" idx="5"/>
          </p:nvPr>
        </p:nvSpPr>
        <p:spPr/>
        <p:txBody>
          <a:bodyPr/>
          <a:lstStyle/>
          <a:p>
            <a:fld id="{0C4BF69B-1EB0-4529-8268-904875BCA8FB}" type="slidenum">
              <a:rPr lang="en-US" smtClean="0"/>
              <a:t>42</a:t>
            </a:fld>
            <a:endParaRPr lang="en-US"/>
          </a:p>
        </p:txBody>
      </p:sp>
    </p:spTree>
    <p:extLst>
      <p:ext uri="{BB962C8B-B14F-4D97-AF65-F5344CB8AC3E}">
        <p14:creationId xmlns:p14="http://schemas.microsoft.com/office/powerpoint/2010/main" val="588309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4BF69B-1EB0-4529-8268-904875BCA8FB}" type="slidenum">
              <a:rPr lang="en-US" smtClean="0"/>
              <a:t>43</a:t>
            </a:fld>
            <a:endParaRPr lang="en-US"/>
          </a:p>
        </p:txBody>
      </p:sp>
    </p:spTree>
    <p:extLst>
      <p:ext uri="{BB962C8B-B14F-4D97-AF65-F5344CB8AC3E}">
        <p14:creationId xmlns:p14="http://schemas.microsoft.com/office/powerpoint/2010/main" val="3689782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 y="234950"/>
            <a:ext cx="6884988" cy="3871913"/>
          </a:xfrm>
        </p:spPr>
      </p:sp>
      <p:sp>
        <p:nvSpPr>
          <p:cNvPr id="3" name="Notes Placeholder 2"/>
          <p:cNvSpPr>
            <a:spLocks noGrp="1"/>
          </p:cNvSpPr>
          <p:nvPr>
            <p:ph type="body" idx="1"/>
          </p:nvPr>
        </p:nvSpPr>
        <p:spPr>
          <a:xfrm>
            <a:off x="764394" y="4775880"/>
            <a:ext cx="6115146" cy="3907539"/>
          </a:xfrm>
          <a:prstGeom prst="rect">
            <a:avLst/>
          </a:prstGeom>
        </p:spPr>
        <p:txBody>
          <a:bodyPr/>
          <a:lstStyle/>
          <a:p>
            <a:endParaRPr lang="en-US" b="0" dirty="0"/>
          </a:p>
        </p:txBody>
      </p:sp>
    </p:spTree>
    <p:extLst>
      <p:ext uri="{BB962C8B-B14F-4D97-AF65-F5344CB8AC3E}">
        <p14:creationId xmlns:p14="http://schemas.microsoft.com/office/powerpoint/2010/main" val="2442610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 – BUT, a common issue with diagnosing BBS is the highly variable number symptoms that may be present in each individual. Fortunately, because of the ever-decreasing cost associated with DNA sequencing, the researchers in this study sought to try and confirm this clinical diagnosis with some DNA sequencing.</a:t>
            </a:r>
          </a:p>
        </p:txBody>
      </p:sp>
      <p:sp>
        <p:nvSpPr>
          <p:cNvPr id="4" name="Slide Number Placeholder 3"/>
          <p:cNvSpPr>
            <a:spLocks noGrp="1"/>
          </p:cNvSpPr>
          <p:nvPr>
            <p:ph type="sldNum" sz="quarter" idx="5"/>
          </p:nvPr>
        </p:nvSpPr>
        <p:spPr/>
        <p:txBody>
          <a:bodyPr/>
          <a:lstStyle/>
          <a:p>
            <a:fld id="{0C4BF69B-1EB0-4529-8268-904875BCA8FB}" type="slidenum">
              <a:rPr lang="en-US" smtClean="0"/>
              <a:t>44</a:t>
            </a:fld>
            <a:endParaRPr lang="en-US"/>
          </a:p>
        </p:txBody>
      </p:sp>
    </p:spTree>
    <p:extLst>
      <p:ext uri="{BB962C8B-B14F-4D97-AF65-F5344CB8AC3E}">
        <p14:creationId xmlns:p14="http://schemas.microsoft.com/office/powerpoint/2010/main" val="4109658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use Athena we need to actually tell it which table we want to explore. One of the most convenient options to do this is to use another tool called AWS Glue. AWS Glue creates a “crawler” which automatically parses a data table into Athena for us to use. </a:t>
            </a:r>
          </a:p>
        </p:txBody>
      </p:sp>
      <p:sp>
        <p:nvSpPr>
          <p:cNvPr id="4" name="Slide Number Placeholder 3"/>
          <p:cNvSpPr>
            <a:spLocks noGrp="1"/>
          </p:cNvSpPr>
          <p:nvPr>
            <p:ph type="sldNum" sz="quarter" idx="5"/>
          </p:nvPr>
        </p:nvSpPr>
        <p:spPr/>
        <p:txBody>
          <a:bodyPr/>
          <a:lstStyle/>
          <a:p>
            <a:fld id="{0C4BF69B-1EB0-4529-8268-904875BCA8FB}" type="slidenum">
              <a:rPr lang="en-US" smtClean="0"/>
              <a:t>46</a:t>
            </a:fld>
            <a:endParaRPr lang="en-US"/>
          </a:p>
        </p:txBody>
      </p:sp>
    </p:spTree>
    <p:extLst>
      <p:ext uri="{BB962C8B-B14F-4D97-AF65-F5344CB8AC3E}">
        <p14:creationId xmlns:p14="http://schemas.microsoft.com/office/powerpoint/2010/main" val="15349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we should probably address before we dive into some exercises is what exactly “the cloud” is. For a long time I viewed the concept of “The Cloud” as this almost magical entity that only really advanced technical people could use. I think everyone has an understanding that the Internet is involved, but they don’t really know what it means to “use” the cloud. So, let’s talk about what the cloud actually is.</a:t>
            </a:r>
          </a:p>
        </p:txBody>
      </p:sp>
      <p:sp>
        <p:nvSpPr>
          <p:cNvPr id="4" name="Slide Number Placeholder 3"/>
          <p:cNvSpPr>
            <a:spLocks noGrp="1"/>
          </p:cNvSpPr>
          <p:nvPr>
            <p:ph type="sldNum" sz="quarter" idx="5"/>
          </p:nvPr>
        </p:nvSpPr>
        <p:spPr/>
        <p:txBody>
          <a:bodyPr/>
          <a:lstStyle/>
          <a:p>
            <a:fld id="{0C4BF69B-1EB0-4529-8268-904875BCA8FB}" type="slidenum">
              <a:rPr lang="en-US" smtClean="0"/>
              <a:t>5</a:t>
            </a:fld>
            <a:endParaRPr lang="en-US"/>
          </a:p>
        </p:txBody>
      </p:sp>
    </p:spTree>
    <p:extLst>
      <p:ext uri="{BB962C8B-B14F-4D97-AF65-F5344CB8AC3E}">
        <p14:creationId xmlns:p14="http://schemas.microsoft.com/office/powerpoint/2010/main" val="4667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Cloud is basically an all-encompassing term for a “one-stop shop” of different computing services and technologies that a company will offer over the internet to help people manage and process their data. We’ve probably all had a scenario where we are trying to run a program, or open a file, and that little fan in our laptop starts going crazy and the screen freezes up and we think “</a:t>
            </a:r>
            <a:r>
              <a:rPr lang="en-US" dirty="0" err="1"/>
              <a:t>Gah</a:t>
            </a:r>
            <a:r>
              <a:rPr lang="en-US" dirty="0"/>
              <a:t>, I wish I had a better computer!”. Well, the cloud offers us the ability to just “rent” a better computer to do the work we need. For example, you can literally buy more processing (or compute) power so you can manage those laptop-freezing sized files very rapidly. Of course, when you’re done, you can also store that data in the cloud. You’ll also see later in this workshop how we can manage that data in a database to make retrieving or filtering that data very convenient. And perhaps one of the most important aspects of the cloud is the ability to easily share that data with other researchers or members of your own team. And of course, there are so many more services that can be offered that describing them would be a workshop by itself!</a:t>
            </a:r>
          </a:p>
        </p:txBody>
      </p:sp>
      <p:sp>
        <p:nvSpPr>
          <p:cNvPr id="4" name="Slide Number Placeholder 3"/>
          <p:cNvSpPr>
            <a:spLocks noGrp="1"/>
          </p:cNvSpPr>
          <p:nvPr>
            <p:ph type="sldNum" sz="quarter" idx="5"/>
          </p:nvPr>
        </p:nvSpPr>
        <p:spPr/>
        <p:txBody>
          <a:bodyPr/>
          <a:lstStyle/>
          <a:p>
            <a:fld id="{0C4BF69B-1EB0-4529-8268-904875BCA8FB}" type="slidenum">
              <a:rPr lang="en-US" smtClean="0"/>
              <a:t>6</a:t>
            </a:fld>
            <a:endParaRPr lang="en-US"/>
          </a:p>
        </p:txBody>
      </p:sp>
    </p:spTree>
    <p:extLst>
      <p:ext uri="{BB962C8B-B14F-4D97-AF65-F5344CB8AC3E}">
        <p14:creationId xmlns:p14="http://schemas.microsoft.com/office/powerpoint/2010/main" val="328389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while there may be a lot of services to utilize, without knowing what they all actually do you may not be very motivated to explore the cloud (well, everyone here may think differently since I doubt you would be here if you weren’t interested in the Cloud at least a little bit!). But still, there are a lot of good reasons why you may consider the cloud.</a:t>
            </a:r>
          </a:p>
          <a:p>
            <a:endParaRPr lang="en-US" dirty="0"/>
          </a:p>
          <a:p>
            <a:r>
              <a:rPr lang="en-US" dirty="0"/>
              <a:t>First, the cost. Most folks actually find this to be the most intimidating factor of trying out cloud computing, but it’s actually very affordable. For example, one of the biggest advantages is that you only have to pay for the resources you use. There is no “subscription fee” or down-payment necessary to get into the cloud. Simply find the resource you want to use, jump in, and you can get a bill later on for only exactly what you took advantage of. Additionally, because these services are offered to a global audience, the companies that offer these services can bring them at very competitive rates that rival, or often times beat, you trying to invest in your own computer infrastructure. Not to mention the effort you save by not having to deal with your own infrastructure!</a:t>
            </a:r>
          </a:p>
          <a:p>
            <a:endParaRPr lang="en-US" dirty="0"/>
          </a:p>
          <a:p>
            <a:r>
              <a:rPr lang="en-US" dirty="0"/>
              <a:t>Next, is the accessibility of cloud resources. Any data you generate or store in the cloud can easily be shared with people across the globe. This is great for research collaborators, or even groups like us here at NCBI who want to make sure people can get access to the data they need as soon and as easily as possible.</a:t>
            </a:r>
          </a:p>
          <a:p>
            <a:endParaRPr lang="en-US" dirty="0"/>
          </a:p>
          <a:p>
            <a:r>
              <a:rPr lang="en-US" dirty="0"/>
              <a:t>Reason #3, you can get your work done faster. Every cloud service I have used offers MANY customization options to optimize the service to fit your needs, including even managing the cost of the service. But, if you find yourself with an influx of data, or a new project that needs extra resources, it’s a very easy task to scale your cloud service up to meet those demands. Plus, these cloud provider companies are constantly developing new tools and software that may end up helping you even more.</a:t>
            </a:r>
          </a:p>
          <a:p>
            <a:endParaRPr lang="en-US" dirty="0"/>
          </a:p>
          <a:p>
            <a:r>
              <a:rPr lang="en-US" dirty="0"/>
              <a:t>And lastly, the cloud is extremely reproducible and reliable. Data storage services offer back-ups, version control, and more to keep your data secure. Additionally, the actual workflows you develop for your research can be easily packaged together and shared with colleagues to keep your work reproducible.</a:t>
            </a:r>
          </a:p>
        </p:txBody>
      </p:sp>
      <p:sp>
        <p:nvSpPr>
          <p:cNvPr id="4" name="Slide Number Placeholder 3"/>
          <p:cNvSpPr>
            <a:spLocks noGrp="1"/>
          </p:cNvSpPr>
          <p:nvPr>
            <p:ph type="sldNum" sz="quarter" idx="5"/>
          </p:nvPr>
        </p:nvSpPr>
        <p:spPr/>
        <p:txBody>
          <a:bodyPr/>
          <a:lstStyle/>
          <a:p>
            <a:fld id="{0C4BF69B-1EB0-4529-8268-904875BCA8FB}" type="slidenum">
              <a:rPr lang="en-US" smtClean="0"/>
              <a:t>8</a:t>
            </a:fld>
            <a:endParaRPr lang="en-US"/>
          </a:p>
        </p:txBody>
      </p:sp>
    </p:spTree>
    <p:extLst>
      <p:ext uri="{BB962C8B-B14F-4D97-AF65-F5344CB8AC3E}">
        <p14:creationId xmlns:p14="http://schemas.microsoft.com/office/powerpoint/2010/main" val="362480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you decide to get into cloud computing, chances are high that you will at least start with one of these 3 commercial Cloud providers, Google Cloud (GCP), Microsoft Azure, and Amazon Web Services (AWS).</a:t>
            </a:r>
          </a:p>
          <a:p>
            <a:endParaRPr lang="en-US" dirty="0"/>
          </a:p>
          <a:p>
            <a:r>
              <a:rPr lang="en-US" dirty="0"/>
              <a:t>As an institution, NCBI has a partnership with both AWS and GCP for current and future data collaborations. For this workshop, we’ll be using the Amazon, or AWS, platform to do our cloud exercises. So let’s go over what NCBI and AWS have worked on so far.</a:t>
            </a:r>
          </a:p>
        </p:txBody>
      </p:sp>
      <p:sp>
        <p:nvSpPr>
          <p:cNvPr id="4" name="Slide Number Placeholder 3"/>
          <p:cNvSpPr>
            <a:spLocks noGrp="1"/>
          </p:cNvSpPr>
          <p:nvPr>
            <p:ph type="sldNum" sz="quarter" idx="5"/>
          </p:nvPr>
        </p:nvSpPr>
        <p:spPr/>
        <p:txBody>
          <a:bodyPr/>
          <a:lstStyle/>
          <a:p>
            <a:fld id="{0C4BF69B-1EB0-4529-8268-904875BCA8FB}" type="slidenum">
              <a:rPr lang="en-US" smtClean="0"/>
              <a:t>9</a:t>
            </a:fld>
            <a:endParaRPr lang="en-US"/>
          </a:p>
        </p:txBody>
      </p:sp>
    </p:spTree>
    <p:extLst>
      <p:ext uri="{BB962C8B-B14F-4D97-AF65-F5344CB8AC3E}">
        <p14:creationId xmlns:p14="http://schemas.microsoft.com/office/powerpoint/2010/main" val="4119182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biggest contribution NCBI has made to world of cloud computing is making the SRA database publicly available on the AWS and GCP cloud platforms. Specifically on AWS, all 10 Petabytes of data are available for free access from the AWS Open Data Program. Now to access that data, AWS has their own tools to interact with it, so we’ll get into at least one of those later in the workshop.</a:t>
            </a:r>
          </a:p>
          <a:p>
            <a:endParaRPr lang="en-US" dirty="0"/>
          </a:p>
          <a:p>
            <a:r>
              <a:rPr lang="en-US" dirty="0"/>
              <a:t>Additionally, NCBI has created cloud-friendly versions of many of the most popular software packages. BLAST and its many different variants exist as downloadable programs, plus them and many other programs have also been packaged into Docker containers which allows anyone to deploy an reproducible computing environment right to the cloud for consistent and accurate analyses of their data.</a:t>
            </a:r>
          </a:p>
          <a:p>
            <a:endParaRPr lang="en-US" dirty="0"/>
          </a:p>
          <a:p>
            <a:r>
              <a:rPr lang="en-US" dirty="0"/>
              <a:t>Finally, a newer product, the Genome Workbench, provides a visualization option for your data, especially when comparing it to data stored in NCBI.</a:t>
            </a:r>
          </a:p>
        </p:txBody>
      </p:sp>
      <p:sp>
        <p:nvSpPr>
          <p:cNvPr id="4" name="Slide Number Placeholder 3"/>
          <p:cNvSpPr>
            <a:spLocks noGrp="1"/>
          </p:cNvSpPr>
          <p:nvPr>
            <p:ph type="sldNum" sz="quarter" idx="5"/>
          </p:nvPr>
        </p:nvSpPr>
        <p:spPr/>
        <p:txBody>
          <a:bodyPr/>
          <a:lstStyle/>
          <a:p>
            <a:fld id="{0C4BF69B-1EB0-4529-8268-904875BCA8FB}" type="slidenum">
              <a:rPr lang="en-US" smtClean="0"/>
              <a:t>10</a:t>
            </a:fld>
            <a:endParaRPr lang="en-US"/>
          </a:p>
        </p:txBody>
      </p:sp>
    </p:spTree>
    <p:extLst>
      <p:ext uri="{BB962C8B-B14F-4D97-AF65-F5344CB8AC3E}">
        <p14:creationId xmlns:p14="http://schemas.microsoft.com/office/powerpoint/2010/main" val="1397949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3"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5" name="Picture 4">
            <a:extLst>
              <a:ext uri="{FF2B5EF4-FFF2-40B4-BE49-F238E27FC236}">
                <a16:creationId xmlns:a16="http://schemas.microsoft.com/office/drawing/2014/main" id="{366EDB48-3FC6-BD48-A3CF-BC8E7189ABCD}"/>
              </a:ext>
            </a:extLst>
          </p:cNvPr>
          <p:cNvPicPr>
            <a:picLocks noChangeAspect="1"/>
          </p:cNvPicPr>
          <p:nvPr userDrawn="1"/>
        </p:nvPicPr>
        <p:blipFill>
          <a:blip r:embed="rId3"/>
          <a:stretch>
            <a:fillRect/>
          </a:stretch>
        </p:blipFill>
        <p:spPr>
          <a:xfrm>
            <a:off x="838200" y="5949280"/>
            <a:ext cx="5113784" cy="608704"/>
          </a:xfrm>
          <a:prstGeom prst="rect">
            <a:avLst/>
          </a:prstGeom>
        </p:spPr>
      </p:pic>
    </p:spTree>
    <p:extLst>
      <p:ext uri="{BB962C8B-B14F-4D97-AF65-F5344CB8AC3E}">
        <p14:creationId xmlns:p14="http://schemas.microsoft.com/office/powerpoint/2010/main" val="1596151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Dark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9" name="Text Placeholder 2"/>
          <p:cNvSpPr>
            <a:spLocks noGrp="1"/>
          </p:cNvSpPr>
          <p:nvPr>
            <p:ph idx="1"/>
          </p:nvPr>
        </p:nvSpPr>
        <p:spPr>
          <a:xfrm>
            <a:off x="838200" y="1825626"/>
            <a:ext cx="10515600" cy="4176216"/>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EC50D46E-99B3-4343-95D9-A9D011493619}"/>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0783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Pentag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solidFill>
                  <a:schemeClr val="bg1"/>
                </a:solidFill>
                <a:latin typeface="Helvetica" pitchFamily="2" charset="0"/>
                <a:ea typeface="Source Sans Pro" charset="0"/>
                <a:cs typeface="Helvetica" pitchFamily="2" charset="0"/>
              </a:defRPr>
            </a:lvl1pPr>
          </a:lstStyle>
          <a:p>
            <a:r>
              <a:rPr lang="en-US"/>
              <a:t>Click to edit Master title style</a:t>
            </a:r>
            <a:endParaRPr lang="en-US" dirty="0"/>
          </a:p>
        </p:txBody>
      </p:sp>
      <p:sp>
        <p:nvSpPr>
          <p:cNvPr id="13" name="Content Placeholder 12"/>
          <p:cNvSpPr>
            <a:spLocks noGrp="1"/>
          </p:cNvSpPr>
          <p:nvPr>
            <p:ph sz="quarter" idx="10"/>
          </p:nvPr>
        </p:nvSpPr>
        <p:spPr>
          <a:xfrm>
            <a:off x="838200" y="1828800"/>
            <a:ext cx="10515600" cy="4191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a:extLst>
              <a:ext uri="{FF2B5EF4-FFF2-40B4-BE49-F238E27FC236}">
                <a16:creationId xmlns:a16="http://schemas.microsoft.com/office/drawing/2014/main" id="{81CC72EC-D105-8644-AA8C-F3EBAC8E9B96}"/>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068170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Hexag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Picture Placeholder 6"/>
          <p:cNvSpPr>
            <a:spLocks noGrp="1"/>
          </p:cNvSpPr>
          <p:nvPr>
            <p:ph type="pic" sz="quarter" idx="11"/>
          </p:nvPr>
        </p:nvSpPr>
        <p:spPr>
          <a:xfrm>
            <a:off x="838200" y="1828800"/>
            <a:ext cx="10515600" cy="4100512"/>
          </a:xfrm>
        </p:spPr>
        <p:txBody>
          <a:bodyPr/>
          <a:lstStyle>
            <a:lvl1pPr>
              <a:defRPr>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772C7889-6467-6642-97B8-C176C9B0E037}"/>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64934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Sidebar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6546448" cy="1325563"/>
          </a:xfrm>
        </p:spPr>
        <p:txBody>
          <a:bodyPr/>
          <a:lstStyle/>
          <a:p>
            <a:r>
              <a:rPr lang="en-US" dirty="0"/>
              <a:t>Click to edit title style</a:t>
            </a:r>
          </a:p>
        </p:txBody>
      </p:sp>
      <p:sp>
        <p:nvSpPr>
          <p:cNvPr id="3" name="Content Placeholder 2"/>
          <p:cNvSpPr>
            <a:spLocks noGrp="1"/>
          </p:cNvSpPr>
          <p:nvPr>
            <p:ph sz="half" idx="1"/>
          </p:nvPr>
        </p:nvSpPr>
        <p:spPr>
          <a:xfrm>
            <a:off x="838200" y="1825625"/>
            <a:ext cx="6546448" cy="4076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229600" y="1825625"/>
            <a:ext cx="3124200" cy="4076411"/>
          </a:xfrm>
        </p:spPr>
        <p:txBody>
          <a:bodyPr/>
          <a:lstStyle>
            <a:lvl1pPr marL="0" indent="0">
              <a:buNone/>
              <a:defRPr>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pic>
        <p:nvPicPr>
          <p:cNvPr id="8" name="Picture 7">
            <a:extLst>
              <a:ext uri="{FF2B5EF4-FFF2-40B4-BE49-F238E27FC236}">
                <a16:creationId xmlns:a16="http://schemas.microsoft.com/office/drawing/2014/main" id="{C33141EB-1952-E248-B2D0-D4E9B4912C3C}"/>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2786640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bar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90309" y="2083443"/>
            <a:ext cx="2789500" cy="3900668"/>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p>
        </p:txBody>
      </p:sp>
      <p:sp>
        <p:nvSpPr>
          <p:cNvPr id="6" name="Content Placeholder 5"/>
          <p:cNvSpPr>
            <a:spLocks noGrp="1"/>
          </p:cNvSpPr>
          <p:nvPr>
            <p:ph sz="quarter" idx="4"/>
          </p:nvPr>
        </p:nvSpPr>
        <p:spPr>
          <a:xfrm>
            <a:off x="3981690" y="2083443"/>
            <a:ext cx="7600709" cy="39006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a:xfrm>
            <a:off x="3981690" y="365125"/>
            <a:ext cx="7600709" cy="1325563"/>
          </a:xfrm>
        </p:spPr>
        <p:txBody>
          <a:bodyPr/>
          <a:lstStyle>
            <a:lvl1pPr algn="r">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7815031F-1418-984F-98DE-92126C2B7A6B}"/>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525714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Blue Bar lef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528643"/>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457201"/>
            <a:ext cx="6172200" cy="524134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64114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a:extLst>
              <a:ext uri="{FF2B5EF4-FFF2-40B4-BE49-F238E27FC236}">
                <a16:creationId xmlns:a16="http://schemas.microsoft.com/office/drawing/2014/main" id="{16DD8773-1566-E443-82FF-EEABB7454C1E}"/>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3888463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Curve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37149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a:extLst>
              <a:ext uri="{FF2B5EF4-FFF2-40B4-BE49-F238E27FC236}">
                <a16:creationId xmlns:a16="http://schemas.microsoft.com/office/drawing/2014/main" id="{16772ECA-E95E-E04F-9E2F-20211517CD02}"/>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1034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Curves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89463"/>
            <a:ext cx="10515600" cy="1371499"/>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a:extLst>
              <a:ext uri="{FF2B5EF4-FFF2-40B4-BE49-F238E27FC236}">
                <a16:creationId xmlns:a16="http://schemas.microsoft.com/office/drawing/2014/main" id="{02CAA97D-501B-C142-B6E9-30FFE60BBBB5}"/>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196917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Gri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7" name="Picture 6">
            <a:extLst>
              <a:ext uri="{FF2B5EF4-FFF2-40B4-BE49-F238E27FC236}">
                <a16:creationId xmlns:a16="http://schemas.microsoft.com/office/drawing/2014/main" id="{1B25FA44-F417-4F4C-8518-8D999D4EEEC4}"/>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2705005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Content, Cur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38200" y="1825624"/>
            <a:ext cx="10515600" cy="4194175"/>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C8E70739-0E99-7942-9DD7-9EA76253AA80}"/>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710912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Graphic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2362200"/>
            <a:ext cx="12192000" cy="25146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9"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6" name="Picture 5">
            <a:extLst>
              <a:ext uri="{FF2B5EF4-FFF2-40B4-BE49-F238E27FC236}">
                <a16:creationId xmlns:a16="http://schemas.microsoft.com/office/drawing/2014/main" id="{A0498E80-E6F4-B04A-A0CF-8C28A7B445A5}"/>
              </a:ext>
            </a:extLst>
          </p:cNvPr>
          <p:cNvPicPr>
            <a:picLocks noChangeAspect="1"/>
          </p:cNvPicPr>
          <p:nvPr userDrawn="1"/>
        </p:nvPicPr>
        <p:blipFill>
          <a:blip r:embed="rId3"/>
          <a:stretch>
            <a:fillRect/>
          </a:stretch>
        </p:blipFill>
        <p:spPr>
          <a:xfrm>
            <a:off x="838200" y="5949280"/>
            <a:ext cx="5113784" cy="608704"/>
          </a:xfrm>
          <a:prstGeom prst="rect">
            <a:avLst/>
          </a:prstGeom>
        </p:spPr>
      </p:pic>
    </p:spTree>
    <p:extLst>
      <p:ext uri="{BB962C8B-B14F-4D97-AF65-F5344CB8AC3E}">
        <p14:creationId xmlns:p14="http://schemas.microsoft.com/office/powerpoint/2010/main" val="28037365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entagons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5620473" cy="5676860"/>
          </a:xfr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hart Placeholder 7"/>
          <p:cNvSpPr>
            <a:spLocks noGrp="1"/>
          </p:cNvSpPr>
          <p:nvPr>
            <p:ph type="chart" sz="quarter" idx="10"/>
          </p:nvPr>
        </p:nvSpPr>
        <p:spPr>
          <a:xfrm>
            <a:off x="6724892" y="365125"/>
            <a:ext cx="4628908" cy="5676860"/>
          </a:xfrm>
        </p:spPr>
        <p:txBody>
          <a:bodyPr/>
          <a:lstStyle/>
          <a:p>
            <a:r>
              <a:rPr lang="en-US"/>
              <a:t>Click icon to add chart</a:t>
            </a:r>
          </a:p>
        </p:txBody>
      </p:sp>
      <p:pic>
        <p:nvPicPr>
          <p:cNvPr id="6" name="Picture 5">
            <a:extLst>
              <a:ext uri="{FF2B5EF4-FFF2-40B4-BE49-F238E27FC236}">
                <a16:creationId xmlns:a16="http://schemas.microsoft.com/office/drawing/2014/main" id="{2C6CD60D-9492-AD45-9078-20EE575E95C6}"/>
              </a:ext>
            </a:extLst>
          </p:cNvPr>
          <p:cNvPicPr>
            <a:picLocks noChangeAspect="1"/>
          </p:cNvPicPr>
          <p:nvPr userDrawn="1"/>
        </p:nvPicPr>
        <p:blipFill>
          <a:blip r:embed="rId3"/>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7174112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cknowledgements,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lvl1pPr>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solidFill>
                  <a:schemeClr val="bg1"/>
                </a:solidFill>
              </a:defRPr>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5987291" y="365125"/>
            <a:ext cx="5366507" cy="1217613"/>
          </a:xfrm>
        </p:spPr>
        <p:txBody>
          <a:bodyPr anchor="ctr">
            <a:normAutofit/>
          </a:bodyPr>
          <a:lstStyle>
            <a:lvl1pPr marL="0" indent="0">
              <a:lnSpc>
                <a:spcPct val="125000"/>
              </a:lnSpc>
              <a:buNone/>
              <a:defRPr sz="1600">
                <a:solidFill>
                  <a:schemeClr val="bg1"/>
                </a:solidFill>
              </a:defRPr>
            </a:lvl1pPr>
          </a:lstStyle>
          <a:p>
            <a:pPr lvl="0"/>
            <a:r>
              <a:rPr lang="en-US" dirty="0"/>
              <a:t>This research was supported by the Intramural Research Program of the NIH, National Library of Medicine.</a:t>
            </a:r>
          </a:p>
        </p:txBody>
      </p:sp>
      <p:pic>
        <p:nvPicPr>
          <p:cNvPr id="12" name="Picture 11">
            <a:extLst>
              <a:ext uri="{FF2B5EF4-FFF2-40B4-BE49-F238E27FC236}">
                <a16:creationId xmlns:a16="http://schemas.microsoft.com/office/drawing/2014/main" id="{38CFC447-0699-4A40-A394-00BF77093932}"/>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820689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cknowledgements, Ligh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149091" cy="1217485"/>
          </a:xfrm>
        </p:spPr>
        <p:txBody>
          <a:bodyPr/>
          <a:lstStyle/>
          <a:p>
            <a:r>
              <a:rPr lang="en-US"/>
              <a:t>Click to edit Master title style</a:t>
            </a:r>
            <a:endParaRPr lang="en-US" dirty="0"/>
          </a:p>
        </p:txBody>
      </p:sp>
      <p:sp>
        <p:nvSpPr>
          <p:cNvPr id="8" name="Text Placeholder 7"/>
          <p:cNvSpPr>
            <a:spLocks noGrp="1"/>
          </p:cNvSpPr>
          <p:nvPr>
            <p:ph type="body" sz="quarter" idx="11" hasCustomPrompt="1"/>
          </p:nvPr>
        </p:nvSpPr>
        <p:spPr>
          <a:xfrm>
            <a:off x="838200" y="1662195"/>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8" name="Text Placeholder 7"/>
          <p:cNvSpPr>
            <a:spLocks noGrp="1"/>
          </p:cNvSpPr>
          <p:nvPr>
            <p:ph type="body" sz="quarter" idx="13" hasCustomPrompt="1"/>
          </p:nvPr>
        </p:nvSpPr>
        <p:spPr>
          <a:xfrm>
            <a:off x="6259582" y="1657427"/>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19" name="Text Placeholder 7"/>
          <p:cNvSpPr>
            <a:spLocks noGrp="1"/>
          </p:cNvSpPr>
          <p:nvPr>
            <p:ph type="body" sz="quarter" idx="14" hasCustomPrompt="1"/>
          </p:nvPr>
        </p:nvSpPr>
        <p:spPr>
          <a:xfrm>
            <a:off x="3548891" y="1657426"/>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20" name="Text Placeholder 7"/>
          <p:cNvSpPr>
            <a:spLocks noGrp="1"/>
          </p:cNvSpPr>
          <p:nvPr>
            <p:ph type="body" sz="quarter" idx="15" hasCustomPrompt="1"/>
          </p:nvPr>
        </p:nvSpPr>
        <p:spPr>
          <a:xfrm>
            <a:off x="8915400" y="1662193"/>
            <a:ext cx="2438400" cy="4423015"/>
          </a:xfrm>
        </p:spPr>
        <p:txBody>
          <a:bodyPr>
            <a:normAutofit/>
          </a:bodyPr>
          <a:lstStyle>
            <a:lvl1pPr marL="0" indent="0">
              <a:lnSpc>
                <a:spcPct val="150000"/>
              </a:lnSpc>
              <a:buNone/>
              <a:defRPr sz="1600"/>
            </a:lvl1pPr>
          </a:lstStyle>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a:p>
            <a:pPr lvl="0"/>
            <a:r>
              <a:rPr lang="en-US" dirty="0"/>
              <a:t>Name</a:t>
            </a:r>
          </a:p>
        </p:txBody>
      </p:sp>
      <p:sp>
        <p:nvSpPr>
          <p:cNvPr id="6" name="Text Placeholder 5"/>
          <p:cNvSpPr>
            <a:spLocks noGrp="1"/>
          </p:cNvSpPr>
          <p:nvPr>
            <p:ph type="body" sz="quarter" idx="16" hasCustomPrompt="1"/>
          </p:nvPr>
        </p:nvSpPr>
        <p:spPr>
          <a:xfrm>
            <a:off x="6028944" y="369080"/>
            <a:ext cx="5334000" cy="1217613"/>
          </a:xfrm>
        </p:spPr>
        <p:txBody>
          <a:bodyPr anchor="ctr">
            <a:normAutofit/>
          </a:bodyPr>
          <a:lstStyle>
            <a:lvl1pPr marL="0" indent="0">
              <a:lnSpc>
                <a:spcPct val="125000"/>
              </a:lnSpc>
              <a:buNone/>
              <a:defRPr sz="1600"/>
            </a:lvl1pPr>
          </a:lstStyle>
          <a:p>
            <a:pPr lvl="0"/>
            <a:r>
              <a:rPr lang="en-US" dirty="0"/>
              <a:t>This research was supported by the Intramural Research Program of the NIH, National Library of Medicine.</a:t>
            </a:r>
          </a:p>
        </p:txBody>
      </p:sp>
      <p:pic>
        <p:nvPicPr>
          <p:cNvPr id="10" name="Picture 9">
            <a:extLst>
              <a:ext uri="{FF2B5EF4-FFF2-40B4-BE49-F238E27FC236}">
                <a16:creationId xmlns:a16="http://schemas.microsoft.com/office/drawing/2014/main" id="{8FC447B7-0E01-6C47-B278-A30BA4A081F2}"/>
              </a:ext>
            </a:extLst>
          </p:cNvPr>
          <p:cNvPicPr>
            <a:picLocks noChangeAspect="1"/>
          </p:cNvPicPr>
          <p:nvPr userDrawn="1"/>
        </p:nvPicPr>
        <p:blipFill>
          <a:blip r:embed="rId2"/>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321318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 Plai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838200" y="1920875"/>
            <a:ext cx="10515600" cy="3930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200" y="6053328"/>
            <a:ext cx="10560924" cy="312000"/>
          </a:xfrm>
          <a:prstGeom prst="rect">
            <a:avLst/>
          </a:prstGeom>
        </p:spPr>
      </p:pic>
    </p:spTree>
    <p:extLst>
      <p:ext uri="{BB962C8B-B14F-4D97-AF65-F5344CB8AC3E}">
        <p14:creationId xmlns:p14="http://schemas.microsoft.com/office/powerpoint/2010/main" val="1917637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Graphic L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A69710-DFB9-8D47-965F-0D64BFA06657}"/>
              </a:ext>
            </a:extLst>
          </p:cNvPr>
          <p:cNvSpPr/>
          <p:nvPr userDrawn="1"/>
        </p:nvSpPr>
        <p:spPr>
          <a:xfrm>
            <a:off x="0" y="2213659"/>
            <a:ext cx="12192000" cy="2430683"/>
          </a:xfrm>
          <a:prstGeom prst="rect">
            <a:avLst/>
          </a:prstGeom>
          <a:solidFill>
            <a:schemeClr val="accent5">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7" name="Picture 6">
            <a:extLst>
              <a:ext uri="{FF2B5EF4-FFF2-40B4-BE49-F238E27FC236}">
                <a16:creationId xmlns:a16="http://schemas.microsoft.com/office/drawing/2014/main" id="{8B61DB35-2304-E440-9D37-0D162F21DF80}"/>
              </a:ext>
            </a:extLst>
          </p:cNvPr>
          <p:cNvPicPr>
            <a:picLocks noChangeAspect="1"/>
          </p:cNvPicPr>
          <p:nvPr userDrawn="1"/>
        </p:nvPicPr>
        <p:blipFill>
          <a:blip r:embed="rId2"/>
          <a:stretch>
            <a:fillRect/>
          </a:stretch>
        </p:blipFill>
        <p:spPr>
          <a:xfrm>
            <a:off x="838200" y="5949280"/>
            <a:ext cx="5148072" cy="612786"/>
          </a:xfrm>
          <a:prstGeom prst="rect">
            <a:avLst/>
          </a:prstGeom>
        </p:spPr>
      </p:pic>
    </p:spTree>
    <p:extLst>
      <p:ext uri="{BB962C8B-B14F-4D97-AF65-F5344CB8AC3E}">
        <p14:creationId xmlns:p14="http://schemas.microsoft.com/office/powerpoint/2010/main" val="3399902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Light with shap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775337-1271-8347-B9CD-5488E4E0EC9C}"/>
              </a:ext>
            </a:extLst>
          </p:cNvPr>
          <p:cNvSpPr/>
          <p:nvPr userDrawn="1"/>
        </p:nvSpPr>
        <p:spPr>
          <a:xfrm>
            <a:off x="0" y="2213659"/>
            <a:ext cx="12192000" cy="2430683"/>
          </a:xfrm>
          <a:prstGeom prst="rect">
            <a:avLst/>
          </a:prstGeom>
          <a:solidFill>
            <a:schemeClr val="accent5">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838200" y="2766219"/>
            <a:ext cx="10515600" cy="1119981"/>
          </a:xfrm>
        </p:spPr>
        <p:txBody>
          <a:bodyPr anchor="ctr" anchorCtr="0">
            <a:normAutofit fontScale="90000"/>
          </a:bodyPr>
          <a:lstStyle>
            <a:lvl1pPr>
              <a:defRPr>
                <a:solidFill>
                  <a:schemeClr val="bg1"/>
                </a:solidFill>
              </a:defRPr>
            </a:lvl1pPr>
          </a:lstStyle>
          <a:p>
            <a:pPr>
              <a:lnSpc>
                <a:spcPct val="150000"/>
              </a:lnSpc>
            </a:pPr>
            <a:r>
              <a:rPr lang="en-US"/>
              <a:t>Click to edit Master title style</a:t>
            </a:r>
            <a:endParaRPr lang="en-US" sz="2800" dirty="0"/>
          </a:p>
        </p:txBody>
      </p:sp>
      <p:sp>
        <p:nvSpPr>
          <p:cNvPr id="6" name="Text Placeholder 2"/>
          <p:cNvSpPr>
            <a:spLocks noGrp="1"/>
          </p:cNvSpPr>
          <p:nvPr>
            <p:ph type="body" sz="quarter" idx="10" hasCustomPrompt="1"/>
          </p:nvPr>
        </p:nvSpPr>
        <p:spPr>
          <a:xfrm>
            <a:off x="838200" y="3886200"/>
            <a:ext cx="10515600" cy="533400"/>
          </a:xfrm>
        </p:spPr>
        <p:txBody>
          <a:bodyPr>
            <a:noAutofit/>
          </a:bodyPr>
          <a:lstStyle>
            <a:lvl1pPr marL="0" indent="0">
              <a:buNone/>
              <a:defRPr sz="2400">
                <a:solidFill>
                  <a:schemeClr val="accent2"/>
                </a:solidFill>
              </a:defRPr>
            </a:lvl1pPr>
          </a:lstStyle>
          <a:p>
            <a:pPr lvl="0"/>
            <a:r>
              <a:rPr lang="en-US" dirty="0"/>
              <a:t>Author’s Name - Title</a:t>
            </a:r>
          </a:p>
        </p:txBody>
      </p:sp>
      <p:pic>
        <p:nvPicPr>
          <p:cNvPr id="7" name="Picture 6">
            <a:extLst>
              <a:ext uri="{FF2B5EF4-FFF2-40B4-BE49-F238E27FC236}">
                <a16:creationId xmlns:a16="http://schemas.microsoft.com/office/drawing/2014/main" id="{A9A1DBAF-A03B-ED41-85CB-EA4C0EDF0C24}"/>
              </a:ext>
            </a:extLst>
          </p:cNvPr>
          <p:cNvPicPr>
            <a:picLocks noChangeAspect="1"/>
          </p:cNvPicPr>
          <p:nvPr userDrawn="1"/>
        </p:nvPicPr>
        <p:blipFill>
          <a:blip r:embed="rId3"/>
          <a:stretch>
            <a:fillRect/>
          </a:stretch>
        </p:blipFill>
        <p:spPr>
          <a:xfrm>
            <a:off x="838200" y="5949280"/>
            <a:ext cx="5146916" cy="612648"/>
          </a:xfrm>
          <a:prstGeom prst="rect">
            <a:avLst/>
          </a:prstGeom>
        </p:spPr>
      </p:pic>
    </p:spTree>
    <p:extLst>
      <p:ext uri="{BB962C8B-B14F-4D97-AF65-F5344CB8AC3E}">
        <p14:creationId xmlns:p14="http://schemas.microsoft.com/office/powerpoint/2010/main" val="1158213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lain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838201" y="1886673"/>
            <a:ext cx="10515600" cy="405692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5863704E-96E7-C245-B757-7A129D13F39B}"/>
              </a:ext>
            </a:extLst>
          </p:cNvPr>
          <p:cNvPicPr>
            <a:picLocks noChangeAspect="1"/>
          </p:cNvPicPr>
          <p:nvPr userDrawn="1"/>
        </p:nvPicPr>
        <p:blipFill>
          <a:blip r:embed="rId3"/>
          <a:stretch>
            <a:fillRect/>
          </a:stretch>
        </p:blipFill>
        <p:spPr>
          <a:xfrm>
            <a:off x="838199" y="6359513"/>
            <a:ext cx="2304256" cy="274281"/>
          </a:xfrm>
          <a:prstGeom prst="rect">
            <a:avLst/>
          </a:prstGeom>
        </p:spPr>
      </p:pic>
    </p:spTree>
    <p:extLst>
      <p:ext uri="{BB962C8B-B14F-4D97-AF65-F5344CB8AC3E}">
        <p14:creationId xmlns:p14="http://schemas.microsoft.com/office/powerpoint/2010/main" val="218420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lai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BEEBA567-2CA1-9149-A4FA-3797D5217A39}"/>
              </a:ext>
            </a:extLst>
          </p:cNvPr>
          <p:cNvPicPr>
            <a:picLocks noChangeAspect="1"/>
          </p:cNvPicPr>
          <p:nvPr userDrawn="1"/>
        </p:nvPicPr>
        <p:blipFill>
          <a:blip r:embed="rId2"/>
          <a:stretch>
            <a:fillRect/>
          </a:stretch>
        </p:blipFill>
        <p:spPr>
          <a:xfrm>
            <a:off x="837866" y="6355080"/>
            <a:ext cx="2304589" cy="274320"/>
          </a:xfrm>
          <a:prstGeom prst="rect">
            <a:avLst/>
          </a:prstGeom>
        </p:spPr>
      </p:pic>
    </p:spTree>
    <p:extLst>
      <p:ext uri="{BB962C8B-B14F-4D97-AF65-F5344CB8AC3E}">
        <p14:creationId xmlns:p14="http://schemas.microsoft.com/office/powerpoint/2010/main" val="3745087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DD8773-1566-E443-82FF-EEABB7454C1E}"/>
              </a:ext>
            </a:extLst>
          </p:cNvPr>
          <p:cNvPicPr>
            <a:picLocks noChangeAspect="1"/>
          </p:cNvPicPr>
          <p:nvPr userDrawn="1"/>
        </p:nvPicPr>
        <p:blipFill>
          <a:blip r:embed="rId3"/>
          <a:stretch>
            <a:fillRect/>
          </a:stretch>
        </p:blipFill>
        <p:spPr>
          <a:xfrm>
            <a:off x="838199" y="6359513"/>
            <a:ext cx="2304256" cy="274281"/>
          </a:xfrm>
          <a:prstGeom prst="rect">
            <a:avLst/>
          </a:prstGeom>
        </p:spPr>
      </p:pic>
      <p:sp>
        <p:nvSpPr>
          <p:cNvPr id="6" name="Title 1">
            <a:extLst>
              <a:ext uri="{FF2B5EF4-FFF2-40B4-BE49-F238E27FC236}">
                <a16:creationId xmlns:a16="http://schemas.microsoft.com/office/drawing/2014/main" id="{08002843-3CBC-294A-81CE-90BCFC768317}"/>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7" name="Content Placeholder 8">
            <a:extLst>
              <a:ext uri="{FF2B5EF4-FFF2-40B4-BE49-F238E27FC236}">
                <a16:creationId xmlns:a16="http://schemas.microsoft.com/office/drawing/2014/main" id="{E8E82735-A055-004A-984D-73E55416789A}"/>
              </a:ext>
            </a:extLst>
          </p:cNvPr>
          <p:cNvSpPr>
            <a:spLocks noGrp="1"/>
          </p:cNvSpPr>
          <p:nvPr>
            <p:ph sz="quarter" idx="10"/>
          </p:nvPr>
        </p:nvSpPr>
        <p:spPr>
          <a:xfrm>
            <a:off x="838200" y="1828800"/>
            <a:ext cx="10515600" cy="4191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08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7709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7287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75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p:titleStyle>
    <p:body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gi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3.tmp"/><Relationship Id="rId4" Type="http://schemas.openxmlformats.org/officeDocument/2006/relationships/hyperlink" Target="https://www.ncbi.nlm.nih.gov/pmc/articles/PMC577804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ncbi.nlm.nih.gov/pmc/articles/PMC5778042/"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hyperlink" Target="https://www.ncbi.nlm.nih.gov/pmc/articles/PMC5778042/"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www.ncbi.nlm.nih.gov/sra"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go.usa.gov/xH58U"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ncbi.github.io/magicblast/"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hyperlink" Target="https://training.galaxyproject.org/archive/2020-10-01/topics/proteomics/tutorials/proteogenomics-dbcreation/tutorial.html" TargetMode="Externa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https://go.usa.gov/xH58U"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6.tmp"/><Relationship Id="rId10" Type="http://schemas.openxmlformats.org/officeDocument/2006/relationships/image" Target="../media/image47.tmp"/><Relationship Id="rId4" Type="http://schemas.openxmlformats.org/officeDocument/2006/relationships/hyperlink" Target="http://biology.stackexchange.com/questions/40436/what-is-the-difference-between-sequence-alignment-and-sequence-assembly" TargetMode="External"/><Relationship Id="rId9" Type="http://schemas.microsoft.com/office/2007/relationships/hdphoto" Target="../media/hdphoto2.wdp"/></Relationships>
</file>

<file path=ppt/slides/_rels/slide37.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www.ncbi.nlm.nih.gov/genome/gdv/"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ncbi.nlm.nih.gov/genome/gdv/"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49.tmp"/></Relationships>
</file>

<file path=ppt/slides/_rels/slide39.xml.rels><?xml version="1.0" encoding="UTF-8" standalone="yes"?>
<Relationships xmlns="http://schemas.openxmlformats.org/package/2006/relationships"><Relationship Id="rId3" Type="http://schemas.openxmlformats.org/officeDocument/2006/relationships/hyperlink" Target="https://go.usa.gov/xH58U"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3.xml"/><Relationship Id="rId1" Type="http://schemas.openxmlformats.org/officeDocument/2006/relationships/tags" Target="../tags/tag1.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ncbi.nlm.nih.gov/genome/gdv/" TargetMode="External"/><Relationship Id="rId7" Type="http://schemas.microsoft.com/office/2007/relationships/hdphoto" Target="../media/hdphoto2.wdp"/><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www.ncbi.nlm.nih.gov/genome/gdv/" TargetMode="External"/><Relationship Id="rId7" Type="http://schemas.microsoft.com/office/2007/relationships/hdphoto" Target="../media/hdphoto2.wdp"/><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42.png"/><Relationship Id="rId5"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hyperlink" Target="https://calculator.aws/#/estimate"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hyperlink" Target="https://www.ncbi.nlm.nih.gov/genome/gdv/" TargetMode="External"/><Relationship Id="rId4" Type="http://schemas.openxmlformats.org/officeDocument/2006/relationships/hyperlink" Target="https://aws.amazon.com/fre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urbanempire.gamepedia.com/Cloud_computi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ocw.cs.pub.ro/courses/iot/courses/04" TargetMode="External"/><Relationship Id="rId3" Type="http://schemas.openxmlformats.org/officeDocument/2006/relationships/image" Target="../media/image19.png"/><Relationship Id="rId7" Type="http://schemas.openxmlformats.org/officeDocument/2006/relationships/image" Target="../media/image21.jpg"/><Relationship Id="rId12" Type="http://schemas.openxmlformats.org/officeDocument/2006/relationships/hyperlink" Target="https://xnat.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goodfreephotos.com/business-and-technology/parts-of-a-motherboard-technology.jpg.php" TargetMode="External"/><Relationship Id="rId11" Type="http://schemas.openxmlformats.org/officeDocument/2006/relationships/image" Target="../media/image23.jpg"/><Relationship Id="rId5" Type="http://schemas.openxmlformats.org/officeDocument/2006/relationships/image" Target="../media/image20.jpg"/><Relationship Id="rId10" Type="http://schemas.openxmlformats.org/officeDocument/2006/relationships/hyperlink" Target="http://www.mikefal.net/2016/05/11/azure-sql-databases-and-powershell-database-restores/" TargetMode="External"/><Relationship Id="rId4" Type="http://schemas.openxmlformats.org/officeDocument/2006/relationships/hyperlink" Target="https://en.wikipedia.org/wiki/File:Cloud_computing_icon.svg" TargetMode="External"/><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hyperlink" Target="https://godigital.motc.gov.qa/index.php/en/sessions/upcoming-sessions/cloud/digital-unlocked" TargetMode="External"/><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www.jaacostan.com/2020/07/azure-active-directory-overview.html" TargetMode="External"/><Relationship Id="rId5" Type="http://schemas.openxmlformats.org/officeDocument/2006/relationships/image" Target="../media/image25.png"/><Relationship Id="rId4" Type="http://schemas.openxmlformats.org/officeDocument/2006/relationships/hyperlink" Target="https://www.perl.com/article/deploy-a-static-website-with-aws-s3-and-paw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DC64-FE55-7B4F-A3D9-AE5528BBB901}"/>
              </a:ext>
            </a:extLst>
          </p:cNvPr>
          <p:cNvSpPr>
            <a:spLocks noGrp="1"/>
          </p:cNvSpPr>
          <p:nvPr>
            <p:ph type="title"/>
          </p:nvPr>
        </p:nvSpPr>
        <p:spPr/>
        <p:txBody>
          <a:bodyPr>
            <a:normAutofit fontScale="90000"/>
          </a:bodyPr>
          <a:lstStyle/>
          <a:p>
            <a:r>
              <a:rPr lang="en-US" b="1" dirty="0"/>
              <a:t>Introduction to NCBI Cloud Computing for Biologists</a:t>
            </a:r>
          </a:p>
        </p:txBody>
      </p:sp>
      <p:sp>
        <p:nvSpPr>
          <p:cNvPr id="3" name="Text Placeholder 2">
            <a:extLst>
              <a:ext uri="{FF2B5EF4-FFF2-40B4-BE49-F238E27FC236}">
                <a16:creationId xmlns:a16="http://schemas.microsoft.com/office/drawing/2014/main" id="{5C3F5B91-1237-B746-B277-D96E74564BF2}"/>
              </a:ext>
            </a:extLst>
          </p:cNvPr>
          <p:cNvSpPr>
            <a:spLocks noGrp="1"/>
          </p:cNvSpPr>
          <p:nvPr>
            <p:ph type="body" sz="quarter" idx="10"/>
          </p:nvPr>
        </p:nvSpPr>
        <p:spPr/>
        <p:txBody>
          <a:bodyPr/>
          <a:lstStyle/>
          <a:p>
            <a:r>
              <a:rPr lang="en-US" dirty="0"/>
              <a:t>Cooper J. Park, PhD</a:t>
            </a:r>
          </a:p>
        </p:txBody>
      </p:sp>
    </p:spTree>
    <p:extLst>
      <p:ext uri="{BB962C8B-B14F-4D97-AF65-F5344CB8AC3E}">
        <p14:creationId xmlns:p14="http://schemas.microsoft.com/office/powerpoint/2010/main" val="370397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NCBI and the Cloud</a:t>
            </a:r>
          </a:p>
        </p:txBody>
      </p:sp>
      <p:pic>
        <p:nvPicPr>
          <p:cNvPr id="5" name="Picture 4">
            <a:extLst>
              <a:ext uri="{FF2B5EF4-FFF2-40B4-BE49-F238E27FC236}">
                <a16:creationId xmlns:a16="http://schemas.microsoft.com/office/drawing/2014/main" id="{BB85F88A-1B80-4EDE-B4FE-A0A38522496C}"/>
              </a:ext>
            </a:extLst>
          </p:cNvPr>
          <p:cNvPicPr>
            <a:picLocks noChangeAspect="1"/>
          </p:cNvPicPr>
          <p:nvPr/>
        </p:nvPicPr>
        <p:blipFill>
          <a:blip r:embed="rId3"/>
          <a:stretch>
            <a:fillRect/>
          </a:stretch>
        </p:blipFill>
        <p:spPr>
          <a:xfrm>
            <a:off x="565966" y="1068580"/>
            <a:ext cx="11060068" cy="1362265"/>
          </a:xfrm>
          <a:prstGeom prst="rect">
            <a:avLst/>
          </a:prstGeom>
        </p:spPr>
      </p:pic>
      <p:pic>
        <p:nvPicPr>
          <p:cNvPr id="1026" name="Picture 2" descr="Study, Analyze, Learn, Discover">
            <a:extLst>
              <a:ext uri="{FF2B5EF4-FFF2-40B4-BE49-F238E27FC236}">
                <a16:creationId xmlns:a16="http://schemas.microsoft.com/office/drawing/2014/main" id="{BEA12BA7-2448-4027-870E-6E844658C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927" y="2705100"/>
            <a:ext cx="6362700"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CF46E73-0367-45A8-AD38-9F135ADBC36C}"/>
              </a:ext>
            </a:extLst>
          </p:cNvPr>
          <p:cNvSpPr txBox="1"/>
          <p:nvPr/>
        </p:nvSpPr>
        <p:spPr>
          <a:xfrm>
            <a:off x="6726729" y="5204645"/>
            <a:ext cx="3625095" cy="584775"/>
          </a:xfrm>
          <a:prstGeom prst="rect">
            <a:avLst/>
          </a:prstGeom>
          <a:noFill/>
        </p:spPr>
        <p:txBody>
          <a:bodyPr wrap="none" rtlCol="0">
            <a:spAutoFit/>
          </a:bodyPr>
          <a:lstStyle/>
          <a:p>
            <a:r>
              <a:rPr lang="en-US" sz="3200" dirty="0"/>
              <a:t>Genome Workbench</a:t>
            </a:r>
          </a:p>
        </p:txBody>
      </p:sp>
      <p:pic>
        <p:nvPicPr>
          <p:cNvPr id="1028" name="Picture 4" descr="BLAST: Basic Local Alignment Search Tool">
            <a:extLst>
              <a:ext uri="{FF2B5EF4-FFF2-40B4-BE49-F238E27FC236}">
                <a16:creationId xmlns:a16="http://schemas.microsoft.com/office/drawing/2014/main" id="{DC7A5F7A-F9B1-4D42-88C8-128B2C7E1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528887"/>
            <a:ext cx="3124200" cy="16221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run multiple services in a Docker container | by KarthiKeyan  Shanmugam | Medium">
            <a:extLst>
              <a:ext uri="{FF2B5EF4-FFF2-40B4-BE49-F238E27FC236}">
                <a16:creationId xmlns:a16="http://schemas.microsoft.com/office/drawing/2014/main" id="{68F3598F-D3FA-4D7D-88A7-14DF2F51B4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6846" y="3819680"/>
            <a:ext cx="2828426" cy="241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227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869009"/>
            <a:ext cx="10515600" cy="1119981"/>
          </a:xfrm>
        </p:spPr>
        <p:txBody>
          <a:bodyPr>
            <a:normAutofit fontScale="90000"/>
          </a:bodyPr>
          <a:lstStyle/>
          <a:p>
            <a:r>
              <a:rPr lang="en-US" dirty="0"/>
              <a:t>Objective 0 – Logging in &amp; Navigating the AWS Console page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type="body" sz="quarter" idx="10"/>
          </p:nvPr>
        </p:nvSpPr>
        <p:spPr/>
        <p:txBody>
          <a:bodyPr>
            <a:noAutofit/>
          </a:bodyPr>
          <a:lstStyle/>
          <a:p>
            <a:endParaRPr lang="en-US" sz="2800" dirty="0"/>
          </a:p>
        </p:txBody>
      </p:sp>
    </p:spTree>
    <p:extLst>
      <p:ext uri="{BB962C8B-B14F-4D97-AF65-F5344CB8AC3E}">
        <p14:creationId xmlns:p14="http://schemas.microsoft.com/office/powerpoint/2010/main" val="3439708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1366344"/>
          </a:xfrm>
        </p:spPr>
        <p:txBody>
          <a:bodyPr anchor="ctr">
            <a:normAutofit/>
          </a:bodyPr>
          <a:lstStyle/>
          <a:p>
            <a:pPr marL="0" indent="0" algn="ctr">
              <a:buNone/>
            </a:pPr>
            <a:r>
              <a:rPr lang="en-US" sz="6600" dirty="0"/>
              <a:t>Login Walkthrough</a:t>
            </a:r>
          </a:p>
        </p:txBody>
      </p:sp>
      <p:pic>
        <p:nvPicPr>
          <p:cNvPr id="3" name="Picture 2" descr="Text&#10;&#10;Description automatically generated">
            <a:extLst>
              <a:ext uri="{FF2B5EF4-FFF2-40B4-BE49-F238E27FC236}">
                <a16:creationId xmlns:a16="http://schemas.microsoft.com/office/drawing/2014/main" id="{30FCC0C6-894B-4E6C-8263-D8C42BB69719}"/>
              </a:ext>
            </a:extLst>
          </p:cNvPr>
          <p:cNvPicPr/>
          <p:nvPr/>
        </p:nvPicPr>
        <p:blipFill>
          <a:blip r:embed="rId3">
            <a:extLst>
              <a:ext uri="{28A0092B-C50C-407E-A947-70E740481C1C}">
                <a14:useLocalDpi xmlns:a14="http://schemas.microsoft.com/office/drawing/2010/main" val="0"/>
              </a:ext>
            </a:extLst>
          </a:blip>
          <a:stretch>
            <a:fillRect/>
          </a:stretch>
        </p:blipFill>
        <p:spPr>
          <a:xfrm>
            <a:off x="3095021" y="3045263"/>
            <a:ext cx="6001958" cy="2491171"/>
          </a:xfrm>
          <a:prstGeom prst="rect">
            <a:avLst/>
          </a:prstGeom>
          <a:ln w="28575">
            <a:solidFill>
              <a:schemeClr val="tx1"/>
            </a:solidFill>
          </a:ln>
        </p:spPr>
      </p:pic>
      <p:sp>
        <p:nvSpPr>
          <p:cNvPr id="5" name="Text Placeholder 3">
            <a:extLst>
              <a:ext uri="{FF2B5EF4-FFF2-40B4-BE49-F238E27FC236}">
                <a16:creationId xmlns:a16="http://schemas.microsoft.com/office/drawing/2014/main" id="{E2BA3228-A5F6-4399-B436-F0156AC87F98}"/>
              </a:ext>
            </a:extLst>
          </p:cNvPr>
          <p:cNvSpPr txBox="1">
            <a:spLocks/>
          </p:cNvSpPr>
          <p:nvPr/>
        </p:nvSpPr>
        <p:spPr>
          <a:xfrm>
            <a:off x="838201" y="1915511"/>
            <a:ext cx="10515600" cy="1366344"/>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125000"/>
              </a:lnSpc>
              <a:spcBef>
                <a:spcPts val="1000"/>
              </a:spcBef>
              <a:buFont typeface="Arial"/>
              <a:buChar char="•"/>
              <a:defRPr sz="3000" b="0" i="0" kern="1200">
                <a:solidFill>
                  <a:schemeClr val="bg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bg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bg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bg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bg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6600" dirty="0">
                <a:solidFill>
                  <a:schemeClr val="bg1">
                    <a:lumMod val="65000"/>
                  </a:schemeClr>
                </a:solidFill>
              </a:rPr>
              <a:t>Subject line: </a:t>
            </a:r>
            <a:r>
              <a:rPr lang="en-US" sz="6600" u="sng" dirty="0">
                <a:solidFill>
                  <a:schemeClr val="bg1">
                    <a:lumMod val="65000"/>
                  </a:schemeClr>
                </a:solidFill>
              </a:rPr>
              <a:t>NCBI Codeathon Credentials</a:t>
            </a:r>
          </a:p>
        </p:txBody>
      </p:sp>
    </p:spTree>
    <p:extLst>
      <p:ext uri="{BB962C8B-B14F-4D97-AF65-F5344CB8AC3E}">
        <p14:creationId xmlns:p14="http://schemas.microsoft.com/office/powerpoint/2010/main" val="4289435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sz="quarter" idx="10"/>
          </p:nvPr>
        </p:nvSpPr>
        <p:spPr/>
        <p:txBody>
          <a:bodyPr>
            <a:normAutofit fontScale="77500" lnSpcReduction="20000"/>
          </a:bodyPr>
          <a:lstStyle/>
          <a:p>
            <a:r>
              <a:rPr lang="en-US" dirty="0">
                <a:solidFill>
                  <a:schemeClr val="accent2"/>
                </a:solidFill>
              </a:rPr>
              <a:t>About NCBI</a:t>
            </a:r>
          </a:p>
          <a:p>
            <a:r>
              <a:rPr lang="en-US" dirty="0">
                <a:solidFill>
                  <a:schemeClr val="accent2"/>
                </a:solidFill>
              </a:rPr>
              <a:t>What is the Cloud</a:t>
            </a:r>
          </a:p>
          <a:p>
            <a:r>
              <a:rPr lang="en-US" dirty="0">
                <a:solidFill>
                  <a:schemeClr val="accent2"/>
                </a:solidFill>
              </a:rPr>
              <a:t>Objective 0 - Logging In</a:t>
            </a:r>
          </a:p>
          <a:p>
            <a:r>
              <a:rPr lang="en-US" dirty="0"/>
              <a:t>Today’s Case Study</a:t>
            </a:r>
          </a:p>
          <a:p>
            <a:r>
              <a:rPr lang="en-US" dirty="0"/>
              <a:t>Objective 1 – Mining SRA metadata using AWS Athena</a:t>
            </a:r>
          </a:p>
          <a:p>
            <a:r>
              <a:rPr lang="en-US" dirty="0"/>
              <a:t>Objective 2 – Aligning sequence reads using AWS EC2 &amp; MagicBLAST</a:t>
            </a:r>
          </a:p>
          <a:p>
            <a:r>
              <a:rPr lang="en-US" dirty="0"/>
              <a:t>Objective 3 – Visualize read alignment in Genome Data Viewer</a:t>
            </a:r>
          </a:p>
          <a:p>
            <a:r>
              <a:rPr lang="en-US" dirty="0"/>
              <a:t>Wrap up &amp; Billing</a:t>
            </a:r>
          </a:p>
        </p:txBody>
      </p:sp>
    </p:spTree>
    <p:extLst>
      <p:ext uri="{BB962C8B-B14F-4D97-AF65-F5344CB8AC3E}">
        <p14:creationId xmlns:p14="http://schemas.microsoft.com/office/powerpoint/2010/main" val="22740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EA676898-8E1A-42C4-8189-0BFA8657A2D8}"/>
              </a:ext>
            </a:extLst>
          </p:cNvPr>
          <p:cNvPicPr>
            <a:picLocks noChangeAspect="1"/>
          </p:cNvPicPr>
          <p:nvPr/>
        </p:nvPicPr>
        <p:blipFill rotWithShape="1">
          <a:blip r:embed="rId3">
            <a:extLst>
              <a:ext uri="{28A0092B-C50C-407E-A947-70E740481C1C}">
                <a14:useLocalDpi xmlns:a14="http://schemas.microsoft.com/office/drawing/2010/main" val="0"/>
              </a:ext>
            </a:extLst>
          </a:blip>
          <a:srcRect l="33616" t="17306"/>
          <a:stretch/>
        </p:blipFill>
        <p:spPr>
          <a:xfrm>
            <a:off x="1034803" y="3252404"/>
            <a:ext cx="10122393" cy="2203231"/>
          </a:xfrm>
          <a:prstGeom prst="rect">
            <a:avLst/>
          </a:prstGeom>
        </p:spPr>
      </p:pic>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333500"/>
            <a:ext cx="10515600" cy="4191000"/>
          </a:xfrm>
        </p:spPr>
        <p:txBody>
          <a:bodyPr>
            <a:noAutofit/>
          </a:bodyPr>
          <a:lstStyle/>
          <a:p>
            <a:r>
              <a:rPr lang="en-US" sz="2400" dirty="0"/>
              <a:t>Through years of clinical tests and evaluations, a 3-year-old Guyanese child is diagnosed with Bardet-Biedl syndrome (BBS).</a:t>
            </a:r>
          </a:p>
          <a:p>
            <a:endParaRPr lang="en-US" sz="2400" dirty="0"/>
          </a:p>
          <a:p>
            <a:endParaRPr lang="en-US" sz="2400" dirty="0"/>
          </a:p>
          <a:p>
            <a:endParaRPr lang="en-US" sz="2400" dirty="0"/>
          </a:p>
          <a:p>
            <a:pPr marL="0" indent="0">
              <a:buNone/>
            </a:pPr>
            <a:br>
              <a:rPr lang="en-US" sz="2400" dirty="0"/>
            </a:br>
            <a:endParaRPr lang="en-US" sz="2400" dirty="0"/>
          </a:p>
          <a:p>
            <a:r>
              <a:rPr lang="en-US" sz="2400" dirty="0"/>
              <a:t>Authors sought to confirm this clinical diagnosis using some newer “long-read” sequencing technologies.</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 Clinical background</a:t>
            </a:r>
          </a:p>
        </p:txBody>
      </p:sp>
      <p:sp>
        <p:nvSpPr>
          <p:cNvPr id="2" name="TextBox 1">
            <a:extLst>
              <a:ext uri="{FF2B5EF4-FFF2-40B4-BE49-F238E27FC236}">
                <a16:creationId xmlns:a16="http://schemas.microsoft.com/office/drawing/2014/main" id="{4677C4D6-6A5E-4988-AF7C-DCB30385420C}"/>
              </a:ext>
            </a:extLst>
          </p:cNvPr>
          <p:cNvSpPr txBox="1"/>
          <p:nvPr/>
        </p:nvSpPr>
        <p:spPr>
          <a:xfrm>
            <a:off x="5812221" y="6495394"/>
            <a:ext cx="6379779" cy="369332"/>
          </a:xfrm>
          <a:prstGeom prst="rect">
            <a:avLst/>
          </a:prstGeom>
          <a:noFill/>
        </p:spPr>
        <p:txBody>
          <a:bodyPr wrap="square" rtlCol="0">
            <a:spAutoFit/>
          </a:bodyPr>
          <a:lstStyle/>
          <a:p>
            <a:r>
              <a:rPr lang="en-US" dirty="0"/>
              <a:t>Paper - </a:t>
            </a:r>
            <a:r>
              <a:rPr lang="en-US" u="sng" dirty="0">
                <a:solidFill>
                  <a:schemeClr val="accent1">
                    <a:lumMod val="60000"/>
                    <a:lumOff val="40000"/>
                  </a:schemeClr>
                </a:solidFill>
                <a:hlinkClick r:id="rId4"/>
              </a:rPr>
              <a:t>https://www.ncbi.nlm.nih.gov/pmc/articles/PMC5778042/</a:t>
            </a:r>
            <a:endParaRPr lang="en-US" dirty="0"/>
          </a:p>
        </p:txBody>
      </p:sp>
      <p:pic>
        <p:nvPicPr>
          <p:cNvPr id="8" name="Picture 7">
            <a:extLst>
              <a:ext uri="{FF2B5EF4-FFF2-40B4-BE49-F238E27FC236}">
                <a16:creationId xmlns:a16="http://schemas.microsoft.com/office/drawing/2014/main" id="{B90D6F3F-207B-4914-8999-D075DC1B9B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803" y="2376760"/>
            <a:ext cx="6292645" cy="944509"/>
          </a:xfrm>
          <a:prstGeom prst="rect">
            <a:avLst/>
          </a:prstGeom>
        </p:spPr>
      </p:pic>
      <p:sp>
        <p:nvSpPr>
          <p:cNvPr id="9" name="Rectangle 8">
            <a:extLst>
              <a:ext uri="{FF2B5EF4-FFF2-40B4-BE49-F238E27FC236}">
                <a16:creationId xmlns:a16="http://schemas.microsoft.com/office/drawing/2014/main" id="{F74BF1B1-BD82-4A3C-BC91-66DCA5DD4014}"/>
              </a:ext>
            </a:extLst>
          </p:cNvPr>
          <p:cNvSpPr/>
          <p:nvPr/>
        </p:nvSpPr>
        <p:spPr>
          <a:xfrm>
            <a:off x="6442841" y="3429000"/>
            <a:ext cx="2554014" cy="281152"/>
          </a:xfrm>
          <a:prstGeom prst="rect">
            <a:avLst/>
          </a:prstGeom>
          <a:solidFill>
            <a:srgbClr val="7030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A3E2B38-0DE1-4F01-BA43-C15DC9F6B0BA}"/>
              </a:ext>
            </a:extLst>
          </p:cNvPr>
          <p:cNvSpPr/>
          <p:nvPr/>
        </p:nvSpPr>
        <p:spPr>
          <a:xfrm>
            <a:off x="5523186" y="4091809"/>
            <a:ext cx="3936123" cy="248963"/>
          </a:xfrm>
          <a:prstGeom prst="rect">
            <a:avLst/>
          </a:prstGeom>
          <a:solidFill>
            <a:srgbClr val="7030A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90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FC4F88-C9D4-4D95-A494-69A7141F7CF7}"/>
              </a:ext>
            </a:extLst>
          </p:cNvPr>
          <p:cNvSpPr>
            <a:spLocks noGrp="1"/>
          </p:cNvSpPr>
          <p:nvPr>
            <p:ph sz="quarter" idx="10"/>
          </p:nvPr>
        </p:nvSpPr>
        <p:spPr>
          <a:xfrm>
            <a:off x="838200" y="1828800"/>
            <a:ext cx="5257800" cy="4191000"/>
          </a:xfrm>
        </p:spPr>
        <p:txBody>
          <a:bodyPr>
            <a:normAutofit/>
          </a:bodyPr>
          <a:lstStyle/>
          <a:p>
            <a:r>
              <a:rPr lang="en-US" sz="2400" dirty="0"/>
              <a:t>Authors first perform a chromosomal microarray test to identify which of the 20 BBS genes could be affected and </a:t>
            </a:r>
            <a:r>
              <a:rPr lang="en-US" sz="2400" b="1" dirty="0"/>
              <a:t>identify a deletion in </a:t>
            </a:r>
            <a:r>
              <a:rPr lang="en-US" sz="2400" b="1" i="1" dirty="0"/>
              <a:t>BBS9</a:t>
            </a:r>
          </a:p>
          <a:p>
            <a:pPr lvl="1"/>
            <a:r>
              <a:rPr lang="en-US" sz="2200" dirty="0"/>
              <a:t>The BBS phenotype is recessive, therefore Mom &amp; Dad need the deletion too</a:t>
            </a:r>
          </a:p>
          <a:p>
            <a:endParaRPr lang="en-US" dirty="0"/>
          </a:p>
        </p:txBody>
      </p:sp>
      <p:sp>
        <p:nvSpPr>
          <p:cNvPr id="2" name="TextBox 1">
            <a:extLst>
              <a:ext uri="{FF2B5EF4-FFF2-40B4-BE49-F238E27FC236}">
                <a16:creationId xmlns:a16="http://schemas.microsoft.com/office/drawing/2014/main" id="{4677C4D6-6A5E-4988-AF7C-DCB30385420C}"/>
              </a:ext>
            </a:extLst>
          </p:cNvPr>
          <p:cNvSpPr txBox="1"/>
          <p:nvPr/>
        </p:nvSpPr>
        <p:spPr>
          <a:xfrm>
            <a:off x="5812221" y="6495394"/>
            <a:ext cx="6379779" cy="369332"/>
          </a:xfrm>
          <a:prstGeom prst="rect">
            <a:avLst/>
          </a:prstGeom>
          <a:noFill/>
        </p:spPr>
        <p:txBody>
          <a:bodyPr wrap="square" rtlCol="0">
            <a:spAutoFit/>
          </a:bodyPr>
          <a:lstStyle/>
          <a:p>
            <a:r>
              <a:rPr lang="en-US" dirty="0"/>
              <a:t>Paper - </a:t>
            </a:r>
            <a:r>
              <a:rPr lang="en-US" u="sng" dirty="0">
                <a:solidFill>
                  <a:schemeClr val="accent1">
                    <a:lumMod val="60000"/>
                    <a:lumOff val="40000"/>
                  </a:schemeClr>
                </a:solidFill>
                <a:hlinkClick r:id="rId3"/>
              </a:rPr>
              <a:t>https://www.ncbi.nlm.nih.gov/pmc/articles/PMC5778042/</a:t>
            </a:r>
            <a:endParaRPr lang="en-US" dirty="0"/>
          </a:p>
        </p:txBody>
      </p:sp>
      <p:sp>
        <p:nvSpPr>
          <p:cNvPr id="7" name="Title 1">
            <a:extLst>
              <a:ext uri="{FF2B5EF4-FFF2-40B4-BE49-F238E27FC236}">
                <a16:creationId xmlns:a16="http://schemas.microsoft.com/office/drawing/2014/main" id="{291083D4-53A0-443E-A287-94A61ACB8BAA}"/>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cont.</a:t>
            </a:r>
          </a:p>
        </p:txBody>
      </p:sp>
      <p:pic>
        <p:nvPicPr>
          <p:cNvPr id="1026" name="Picture 2">
            <a:extLst>
              <a:ext uri="{FF2B5EF4-FFF2-40B4-BE49-F238E27FC236}">
                <a16:creationId xmlns:a16="http://schemas.microsoft.com/office/drawing/2014/main" id="{CAEC58DE-A391-476E-94BA-57BC114FED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24" t="3818"/>
          <a:stretch/>
        </p:blipFill>
        <p:spPr bwMode="auto">
          <a:xfrm>
            <a:off x="6096000" y="196641"/>
            <a:ext cx="5027066" cy="576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68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333500"/>
            <a:ext cx="10515600" cy="4191000"/>
          </a:xfrm>
        </p:spPr>
        <p:txBody>
          <a:bodyPr>
            <a:noAutofit/>
          </a:bodyPr>
          <a:lstStyle/>
          <a:p>
            <a:pPr marL="0" indent="0">
              <a:buNone/>
            </a:pPr>
            <a:r>
              <a:rPr lang="en-US" sz="2800" b="1" u="sng" dirty="0"/>
              <a:t>Objective 1 –</a:t>
            </a:r>
            <a:r>
              <a:rPr lang="en-US" sz="2800" b="1" dirty="0"/>
              <a:t> </a:t>
            </a:r>
            <a:r>
              <a:rPr lang="en-US" sz="2800" dirty="0"/>
              <a:t>Search for the child’s sequencing reads from deposited into NCBI’s SRA database</a:t>
            </a:r>
          </a:p>
          <a:p>
            <a:pPr marL="0" indent="0">
              <a:buNone/>
            </a:pPr>
            <a:r>
              <a:rPr lang="en-US" sz="2800" b="1" u="sng" dirty="0"/>
              <a:t>Objective 2 -</a:t>
            </a:r>
            <a:r>
              <a:rPr lang="en-US" sz="2800" b="1" dirty="0"/>
              <a:t> </a:t>
            </a:r>
            <a:r>
              <a:rPr lang="en-US" sz="2800" dirty="0"/>
              <a:t>Align the DNA sequences against a template (aka: </a:t>
            </a:r>
            <a:r>
              <a:rPr lang="en-US" sz="2800" i="1" dirty="0"/>
              <a:t>Reference</a:t>
            </a:r>
            <a:r>
              <a:rPr lang="en-US" sz="2800" dirty="0"/>
              <a:t>) genome sequence for comparison</a:t>
            </a:r>
          </a:p>
          <a:p>
            <a:pPr marL="0" indent="0">
              <a:buNone/>
            </a:pPr>
            <a:r>
              <a:rPr lang="en-US" sz="2800" b="1" u="sng" dirty="0"/>
              <a:t>Objective 3 -</a:t>
            </a:r>
            <a:r>
              <a:rPr lang="en-US" sz="2800" dirty="0"/>
              <a:t> Visualize the read alignment to confirm the deletion and investigate any known clinical relevance</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 Our goals</a:t>
            </a:r>
          </a:p>
        </p:txBody>
      </p:sp>
      <p:sp>
        <p:nvSpPr>
          <p:cNvPr id="2" name="TextBox 1">
            <a:extLst>
              <a:ext uri="{FF2B5EF4-FFF2-40B4-BE49-F238E27FC236}">
                <a16:creationId xmlns:a16="http://schemas.microsoft.com/office/drawing/2014/main" id="{4677C4D6-6A5E-4988-AF7C-DCB30385420C}"/>
              </a:ext>
            </a:extLst>
          </p:cNvPr>
          <p:cNvSpPr txBox="1"/>
          <p:nvPr/>
        </p:nvSpPr>
        <p:spPr>
          <a:xfrm>
            <a:off x="5812221" y="6495394"/>
            <a:ext cx="6379779" cy="369332"/>
          </a:xfrm>
          <a:prstGeom prst="rect">
            <a:avLst/>
          </a:prstGeom>
          <a:noFill/>
        </p:spPr>
        <p:txBody>
          <a:bodyPr wrap="square" rtlCol="0">
            <a:spAutoFit/>
          </a:bodyPr>
          <a:lstStyle/>
          <a:p>
            <a:r>
              <a:rPr lang="en-US" dirty="0"/>
              <a:t>Paper - </a:t>
            </a:r>
            <a:r>
              <a:rPr lang="en-US" u="sng" dirty="0">
                <a:solidFill>
                  <a:schemeClr val="accent1">
                    <a:lumMod val="60000"/>
                    <a:lumOff val="40000"/>
                  </a:schemeClr>
                </a:solidFill>
                <a:hlinkClick r:id="rId3"/>
              </a:rPr>
              <a:t>https://www.ncbi.nlm.nih.gov/pmc/articles/PMC5778042/</a:t>
            </a:r>
            <a:endParaRPr lang="en-US" dirty="0"/>
          </a:p>
        </p:txBody>
      </p:sp>
    </p:spTree>
    <p:extLst>
      <p:ext uri="{BB962C8B-B14F-4D97-AF65-F5344CB8AC3E}">
        <p14:creationId xmlns:p14="http://schemas.microsoft.com/office/powerpoint/2010/main" val="3206044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766219"/>
            <a:ext cx="10515600" cy="1653381"/>
          </a:xfrm>
        </p:spPr>
        <p:txBody>
          <a:bodyPr>
            <a:normAutofit fontScale="90000"/>
          </a:bodyPr>
          <a:lstStyle/>
          <a:p>
            <a:r>
              <a:rPr lang="en-US" dirty="0"/>
              <a:t>Objective 1 – Search for the sequencing reads deposited into NCBI’s SRA database with AWS Athena</a:t>
            </a:r>
            <a:br>
              <a:rPr lang="en-US" dirty="0"/>
            </a:br>
            <a:endParaRPr lang="en-US" dirty="0"/>
          </a:p>
        </p:txBody>
      </p:sp>
      <p:sp>
        <p:nvSpPr>
          <p:cNvPr id="5" name="Text Placeholder 4">
            <a:extLst>
              <a:ext uri="{FF2B5EF4-FFF2-40B4-BE49-F238E27FC236}">
                <a16:creationId xmlns:a16="http://schemas.microsoft.com/office/drawing/2014/main" id="{8792B60B-70F0-49FE-B1A6-B1CDAE70982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003585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9"/>
            <a:ext cx="10515600" cy="4191000"/>
          </a:xfrm>
        </p:spPr>
        <p:txBody>
          <a:bodyPr>
            <a:noAutofit/>
          </a:bodyPr>
          <a:lstStyle/>
          <a:p>
            <a:pPr marL="0" indent="0">
              <a:buNone/>
            </a:pPr>
            <a:r>
              <a:rPr lang="en-US" dirty="0">
                <a:hlinkClick r:id="rId3"/>
              </a:rPr>
              <a:t>https://www.ncbi.nlm.nih.gov/sra</a:t>
            </a:r>
            <a:r>
              <a:rPr lang="en-US" dirty="0"/>
              <a:t> </a:t>
            </a:r>
          </a:p>
          <a:p>
            <a:r>
              <a:rPr lang="en-US" dirty="0"/>
              <a:t>Collection of user-submitted nucleotide sequencing reads, most of which are publicly available to download</a:t>
            </a:r>
          </a:p>
          <a:p>
            <a:pPr lvl="1"/>
            <a:r>
              <a:rPr lang="en-US" dirty="0"/>
              <a:t>Current size =  &gt;10 petabytes</a:t>
            </a:r>
          </a:p>
          <a:p>
            <a:r>
              <a:rPr lang="en-US" dirty="0"/>
              <a:t>You can search the data online using the URL above, or by using AWS Athena</a:t>
            </a:r>
          </a:p>
          <a:p>
            <a:pPr lvl="1"/>
            <a:endParaRPr lang="en-US"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What is the Sequence Read Archive</a:t>
            </a:r>
          </a:p>
        </p:txBody>
      </p:sp>
      <p:pic>
        <p:nvPicPr>
          <p:cNvPr id="4" name="Picture 3">
            <a:extLst>
              <a:ext uri="{FF2B5EF4-FFF2-40B4-BE49-F238E27FC236}">
                <a16:creationId xmlns:a16="http://schemas.microsoft.com/office/drawing/2014/main" id="{53020E6D-737C-411E-B707-7D08EDB16163}"/>
              </a:ext>
            </a:extLst>
          </p:cNvPr>
          <p:cNvPicPr>
            <a:picLocks noChangeAspect="1"/>
          </p:cNvPicPr>
          <p:nvPr/>
        </p:nvPicPr>
        <p:blipFill>
          <a:blip r:embed="rId4"/>
          <a:stretch>
            <a:fillRect/>
          </a:stretch>
        </p:blipFill>
        <p:spPr>
          <a:xfrm>
            <a:off x="3426372" y="5778340"/>
            <a:ext cx="8765628" cy="1079660"/>
          </a:xfrm>
          <a:prstGeom prst="rect">
            <a:avLst/>
          </a:prstGeom>
        </p:spPr>
      </p:pic>
    </p:spTree>
    <p:extLst>
      <p:ext uri="{BB962C8B-B14F-4D97-AF65-F5344CB8AC3E}">
        <p14:creationId xmlns:p14="http://schemas.microsoft.com/office/powerpoint/2010/main" val="75211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asily query AWS service logs using Amazon Athena | AWS Big Data Blog">
            <a:extLst>
              <a:ext uri="{FF2B5EF4-FFF2-40B4-BE49-F238E27FC236}">
                <a16:creationId xmlns:a16="http://schemas.microsoft.com/office/drawing/2014/main" id="{397C14AA-7DDF-4510-B3BA-4E4D8F992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834" y="4593818"/>
            <a:ext cx="3216166" cy="226418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9"/>
            <a:ext cx="10515600" cy="4191000"/>
          </a:xfrm>
        </p:spPr>
        <p:txBody>
          <a:bodyPr>
            <a:noAutofit/>
          </a:bodyPr>
          <a:lstStyle/>
          <a:p>
            <a:r>
              <a:rPr lang="en-US" dirty="0"/>
              <a:t>AWS data-table querying platform designed to rapidly query large tables of data using the SQL language</a:t>
            </a:r>
          </a:p>
          <a:p>
            <a:r>
              <a:rPr lang="en-US" dirty="0"/>
              <a:t>NCBI offers </a:t>
            </a:r>
            <a:r>
              <a:rPr lang="en-US" u="sng" dirty="0"/>
              <a:t>all</a:t>
            </a:r>
            <a:r>
              <a:rPr lang="en-US" dirty="0"/>
              <a:t> SRA read metadata as a table we can import into Athena</a:t>
            </a:r>
            <a:endParaRPr lang="en-US" u="sng" dirty="0"/>
          </a:p>
          <a:p>
            <a:pPr lvl="1"/>
            <a:r>
              <a:rPr lang="en-US" dirty="0"/>
              <a:t>We can query the metadata with Athena to pull out only useful sequence data to use in our own research</a:t>
            </a:r>
          </a:p>
          <a:p>
            <a:r>
              <a:rPr lang="en-US" dirty="0"/>
              <a:t>Results can be saved to an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AWS Athena</a:t>
            </a:r>
          </a:p>
        </p:txBody>
      </p:sp>
    </p:spTree>
    <p:extLst>
      <p:ext uri="{BB962C8B-B14F-4D97-AF65-F5344CB8AC3E}">
        <p14:creationId xmlns:p14="http://schemas.microsoft.com/office/powerpoint/2010/main" val="81096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5984-4041-4279-99A2-1EA4ECBB314F}"/>
              </a:ext>
            </a:extLst>
          </p:cNvPr>
          <p:cNvSpPr>
            <a:spLocks noGrp="1"/>
          </p:cNvSpPr>
          <p:nvPr>
            <p:ph type="title"/>
          </p:nvPr>
        </p:nvSpPr>
        <p:spPr/>
        <p:txBody>
          <a:bodyPr>
            <a:normAutofit/>
          </a:bodyPr>
          <a:lstStyle/>
          <a:p>
            <a:r>
              <a:rPr lang="en-US" sz="4000" b="1" dirty="0">
                <a:latin typeface="Helvetica" panose="020B0604020202020204" pitchFamily="34" charset="0"/>
                <a:cs typeface="Helvetica" panose="020B0604020202020204" pitchFamily="34" charset="0"/>
              </a:rPr>
              <a:t>In this workshop you will learn how to:</a:t>
            </a:r>
            <a:endParaRPr lang="en-US" sz="40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A1414803-6603-4026-BB0A-D52E80A6B1F0}"/>
              </a:ext>
            </a:extLst>
          </p:cNvPr>
          <p:cNvSpPr>
            <a:spLocks noGrp="1"/>
          </p:cNvSpPr>
          <p:nvPr>
            <p:ph sz="quarter" idx="10"/>
          </p:nvPr>
        </p:nvSpPr>
        <p:spPr/>
        <p:txBody>
          <a:bodyPr>
            <a:normAutofit fontScale="92500"/>
          </a:bodyPr>
          <a:lstStyle/>
          <a:p>
            <a:r>
              <a:rPr lang="en-US" sz="2400" dirty="0">
                <a:solidFill>
                  <a:srgbClr val="000000"/>
                </a:solidFill>
                <a:latin typeface="Helvetica" panose="020B0604020202020204" pitchFamily="34" charset="0"/>
                <a:cs typeface="Helvetica" panose="020B0604020202020204" pitchFamily="34" charset="0"/>
              </a:rPr>
              <a:t>Navigate the AWS cloud console page and understand how to access and use some popular console-based tools.</a:t>
            </a:r>
          </a:p>
          <a:p>
            <a:r>
              <a:rPr lang="en-US" sz="2400" dirty="0">
                <a:solidFill>
                  <a:srgbClr val="000000"/>
                </a:solidFill>
                <a:latin typeface="Helvetica" panose="020B0604020202020204" pitchFamily="34" charset="0"/>
                <a:cs typeface="Helvetica" panose="020B0604020202020204" pitchFamily="34" charset="0"/>
              </a:rPr>
              <a:t>Access and mine metadata for information in the NCBI SRA database to select an interesting dataset for further study using the AWS Athena service.</a:t>
            </a:r>
          </a:p>
          <a:p>
            <a:r>
              <a:rPr lang="en-US" sz="2400" dirty="0">
                <a:solidFill>
                  <a:srgbClr val="000000"/>
                </a:solidFill>
                <a:latin typeface="Helvetica" panose="020B0604020202020204" pitchFamily="34" charset="0"/>
                <a:cs typeface="Helvetica" panose="020B0604020202020204" pitchFamily="34" charset="0"/>
              </a:rPr>
              <a:t>Retrieve SRA sequence data and perform a sequence alignment analysis using the NCBI tool MagicBLAST.</a:t>
            </a:r>
          </a:p>
          <a:p>
            <a:r>
              <a:rPr lang="en-US" sz="2400" dirty="0">
                <a:solidFill>
                  <a:srgbClr val="000000"/>
                </a:solidFill>
                <a:latin typeface="Helvetica" panose="020B0604020202020204" pitchFamily="34" charset="0"/>
                <a:cs typeface="Helvetica" panose="020B0604020202020204" pitchFamily="34" charset="0"/>
              </a:rPr>
              <a:t>Visualize the aligned data against the wealth of information in NCBI databases by uploading it to the NCBI Genome Data Viewer browser application.</a:t>
            </a:r>
          </a:p>
        </p:txBody>
      </p:sp>
    </p:spTree>
    <p:extLst>
      <p:ext uri="{BB962C8B-B14F-4D97-AF65-F5344CB8AC3E}">
        <p14:creationId xmlns:p14="http://schemas.microsoft.com/office/powerpoint/2010/main" val="16721969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normAutofit/>
          </a:bodyPr>
          <a:lstStyle/>
          <a:p>
            <a:r>
              <a:rPr lang="en-US" dirty="0"/>
              <a:t>S3 Bucket (aka: “Storage”)</a:t>
            </a:r>
          </a:p>
        </p:txBody>
      </p:sp>
      <p:sp>
        <p:nvSpPr>
          <p:cNvPr id="3" name="TextBox 2">
            <a:extLst>
              <a:ext uri="{FF2B5EF4-FFF2-40B4-BE49-F238E27FC236}">
                <a16:creationId xmlns:a16="http://schemas.microsoft.com/office/drawing/2014/main" id="{BF84FC24-75FE-4E55-B4A4-3FD3DC4A32AA}"/>
              </a:ext>
            </a:extLst>
          </p:cNvPr>
          <p:cNvSpPr txBox="1"/>
          <p:nvPr/>
        </p:nvSpPr>
        <p:spPr>
          <a:xfrm>
            <a:off x="620110" y="1450428"/>
            <a:ext cx="10733690"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S3 buckets are the “hard drive” of your cloud computer</a:t>
            </a:r>
          </a:p>
          <a:p>
            <a:pPr marL="457200" indent="-457200">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Designed for long term storage of files and easy sharing</a:t>
            </a:r>
          </a:p>
          <a:p>
            <a:pPr marL="457200" indent="-457200">
              <a:buFont typeface="Arial" panose="020B0604020202020204" pitchFamily="34" charset="0"/>
              <a:buChar char="•"/>
            </a:pPr>
            <a:endParaRPr lang="en-US" sz="32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Pay for what you use</a:t>
            </a:r>
          </a:p>
          <a:p>
            <a:pPr marL="914400" lvl="1"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Price increases with storage size/duration and data transfer rates</a:t>
            </a:r>
          </a:p>
          <a:p>
            <a:pPr marL="914400" lvl="1" indent="-457200">
              <a:buFont typeface="Arial" panose="020B0604020202020204" pitchFamily="34" charset="0"/>
              <a:buChar char="•"/>
            </a:pPr>
            <a:r>
              <a:rPr lang="en-US" sz="3200" dirty="0">
                <a:latin typeface="Helvetica" panose="020B0604020202020204" pitchFamily="34" charset="0"/>
                <a:cs typeface="Helvetica" panose="020B0604020202020204" pitchFamily="34" charset="0"/>
              </a:rPr>
              <a:t>Today’s S3 is </a:t>
            </a:r>
            <a:r>
              <a:rPr lang="en-US" sz="3200" b="1" u="sng" dirty="0">
                <a:latin typeface="Helvetica" panose="020B0604020202020204" pitchFamily="34" charset="0"/>
                <a:cs typeface="Helvetica" panose="020B0604020202020204" pitchFamily="34" charset="0"/>
              </a:rPr>
              <a:t>free!</a:t>
            </a:r>
          </a:p>
        </p:txBody>
      </p:sp>
      <p:pic>
        <p:nvPicPr>
          <p:cNvPr id="2050" name="Picture 2" descr="What is Amazon S3?. An introduction to Amazon S3, with… | by Jovan  Hernandez | Medium">
            <a:extLst>
              <a:ext uri="{FF2B5EF4-FFF2-40B4-BE49-F238E27FC236}">
                <a16:creationId xmlns:a16="http://schemas.microsoft.com/office/drawing/2014/main" id="{1F0C09B4-5A72-4D76-B69A-5B17EBF00ECA}"/>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9207063" y="4622380"/>
            <a:ext cx="2984938" cy="223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646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8710EF-C40D-4AC9-AEF5-1F0FC5516FDE}"/>
              </a:ext>
            </a:extLst>
          </p:cNvPr>
          <p:cNvGrpSpPr/>
          <p:nvPr/>
        </p:nvGrpSpPr>
        <p:grpSpPr>
          <a:xfrm>
            <a:off x="2591970" y="0"/>
            <a:ext cx="8485933" cy="6768662"/>
            <a:chOff x="2638604" y="0"/>
            <a:chExt cx="7897600" cy="6565832"/>
          </a:xfrm>
        </p:grpSpPr>
        <p:pic>
          <p:nvPicPr>
            <p:cNvPr id="15" name="Picture 2" descr="What is Amazon S3?. An introduction to Amazon S3, with… | by Jovan  Hernandez | Medium">
              <a:extLst>
                <a:ext uri="{FF2B5EF4-FFF2-40B4-BE49-F238E27FC236}">
                  <a16:creationId xmlns:a16="http://schemas.microsoft.com/office/drawing/2014/main" id="{09D5F840-569B-49DF-8931-4DB5E3E0ADA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7551266" y="2247836"/>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Easily query AWS service logs using Amazon Athena | AWS Big Data Blog">
              <a:extLst>
                <a:ext uri="{FF2B5EF4-FFF2-40B4-BE49-F238E27FC236}">
                  <a16:creationId xmlns:a16="http://schemas.microsoft.com/office/drawing/2014/main" id="{461F65C3-28C0-4F1A-B8A6-DB56C631C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0805" y="2202708"/>
              <a:ext cx="2966572" cy="208846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1B6421D-D7D0-4AAA-A7CD-FC83848337F3}"/>
                </a:ext>
              </a:extLst>
            </p:cNvPr>
            <p:cNvSpPr/>
            <p:nvPr/>
          </p:nvSpPr>
          <p:spPr>
            <a:xfrm>
              <a:off x="4487141" y="0"/>
              <a:ext cx="3565948" cy="830997"/>
            </a:xfrm>
            <a:prstGeom prst="rect">
              <a:avLst/>
            </a:prstGeom>
          </p:spPr>
          <p:txBody>
            <a:bodyPr wrap="square">
              <a:spAutoFit/>
            </a:bodyPr>
            <a:lstStyle/>
            <a:p>
              <a:pPr algn="ctr"/>
              <a:r>
                <a:rPr lang="en-US" sz="2400" b="1" dirty="0">
                  <a:solidFill>
                    <a:schemeClr val="accent5"/>
                  </a:solidFill>
                </a:rPr>
                <a:t>Import results and mine data in table format</a:t>
              </a:r>
            </a:p>
          </p:txBody>
        </p:sp>
        <p:sp>
          <p:nvSpPr>
            <p:cNvPr id="16" name="Arrow: Curved Right 15">
              <a:extLst>
                <a:ext uri="{FF2B5EF4-FFF2-40B4-BE49-F238E27FC236}">
                  <a16:creationId xmlns:a16="http://schemas.microsoft.com/office/drawing/2014/main" id="{DC3FB5F9-E8C0-4D85-A3F9-020474AB9A69}"/>
                </a:ext>
              </a:extLst>
            </p:cNvPr>
            <p:cNvSpPr/>
            <p:nvPr/>
          </p:nvSpPr>
          <p:spPr>
            <a:xfrm rot="5400000">
              <a:off x="5442567" y="-978759"/>
              <a:ext cx="1420611" cy="5179733"/>
            </a:xfrm>
            <a:prstGeom prst="curvedRightArrow">
              <a:avLst>
                <a:gd name="adj1" fmla="val 29038"/>
                <a:gd name="adj2" fmla="val 56675"/>
                <a:gd name="adj3" fmla="val 25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Right 16">
              <a:extLst>
                <a:ext uri="{FF2B5EF4-FFF2-40B4-BE49-F238E27FC236}">
                  <a16:creationId xmlns:a16="http://schemas.microsoft.com/office/drawing/2014/main" id="{AD31921D-EE19-4DDE-8E53-B3378219C507}"/>
                </a:ext>
              </a:extLst>
            </p:cNvPr>
            <p:cNvSpPr/>
            <p:nvPr/>
          </p:nvSpPr>
          <p:spPr>
            <a:xfrm rot="16200000">
              <a:off x="5663352" y="2434663"/>
              <a:ext cx="1420611" cy="5179733"/>
            </a:xfrm>
            <a:prstGeom prst="curvedRightArrow">
              <a:avLst>
                <a:gd name="adj1" fmla="val 29038"/>
                <a:gd name="adj2" fmla="val 56675"/>
                <a:gd name="adj3" fmla="val 25000"/>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DA8EE0A2-1EEA-4415-8222-EC58C888FE19}"/>
                </a:ext>
              </a:extLst>
            </p:cNvPr>
            <p:cNvSpPr/>
            <p:nvPr/>
          </p:nvSpPr>
          <p:spPr>
            <a:xfrm>
              <a:off x="4513205" y="5734835"/>
              <a:ext cx="3405272" cy="830997"/>
            </a:xfrm>
            <a:prstGeom prst="rect">
              <a:avLst/>
            </a:prstGeom>
          </p:spPr>
          <p:txBody>
            <a:bodyPr wrap="square">
              <a:spAutoFit/>
            </a:bodyPr>
            <a:lstStyle/>
            <a:p>
              <a:pPr algn="ctr"/>
              <a:r>
                <a:rPr lang="en-US" sz="2400" b="1" dirty="0">
                  <a:solidFill>
                    <a:schemeClr val="accent5"/>
                  </a:solidFill>
                </a:rPr>
                <a:t>Store data mining results and save useful queries</a:t>
              </a:r>
            </a:p>
          </p:txBody>
        </p:sp>
        <p:pic>
          <p:nvPicPr>
            <p:cNvPr id="20" name="Picture 4" descr="SQL-Icon - First For Cloud">
              <a:extLst>
                <a:ext uri="{FF2B5EF4-FFF2-40B4-BE49-F238E27FC236}">
                  <a16:creationId xmlns:a16="http://schemas.microsoft.com/office/drawing/2014/main" id="{BE4021A5-0E8B-453B-9ABB-542464CD2E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8604" y="2489183"/>
              <a:ext cx="924402" cy="12246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4859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92468"/>
            <a:ext cx="4648200" cy="4740165"/>
          </a:xfrm>
        </p:spPr>
        <p:txBody>
          <a:bodyPr numCol="1">
            <a:noAutofit/>
          </a:bodyPr>
          <a:lstStyle/>
          <a:p>
            <a:pPr marL="0" indent="0">
              <a:buNone/>
            </a:pPr>
            <a:r>
              <a:rPr lang="en-US" sz="2400" b="1" dirty="0"/>
              <a:t>Computational</a:t>
            </a:r>
          </a:p>
          <a:p>
            <a:pPr marL="0" indent="0">
              <a:buNone/>
            </a:pPr>
            <a:r>
              <a:rPr lang="en-US" sz="2400" dirty="0"/>
              <a:t>- Create an S3 bucket to store results and files</a:t>
            </a:r>
          </a:p>
          <a:p>
            <a:pPr>
              <a:buFontTx/>
              <a:buChar char="-"/>
            </a:pPr>
            <a:r>
              <a:rPr lang="en-US" sz="2400" dirty="0"/>
              <a:t>Use basic SQL commands to query Athena data tables</a:t>
            </a:r>
          </a:p>
          <a:p>
            <a:pPr>
              <a:buFontTx/>
              <a:buChar char="-"/>
            </a:pPr>
            <a:r>
              <a:rPr lang="en-US" sz="2400" dirty="0"/>
              <a:t>Save query results to personal computer and an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1 - Goals</a:t>
            </a:r>
          </a:p>
        </p:txBody>
      </p:sp>
      <p:sp>
        <p:nvSpPr>
          <p:cNvPr id="2" name="Rectangle 1">
            <a:extLst>
              <a:ext uri="{FF2B5EF4-FFF2-40B4-BE49-F238E27FC236}">
                <a16:creationId xmlns:a16="http://schemas.microsoft.com/office/drawing/2014/main" id="{14E698A2-E06C-41DB-A401-7EBD5F84DD85}"/>
              </a:ext>
            </a:extLst>
          </p:cNvPr>
          <p:cNvSpPr/>
          <p:nvPr/>
        </p:nvSpPr>
        <p:spPr>
          <a:xfrm>
            <a:off x="5980386" y="1492468"/>
            <a:ext cx="6096000" cy="1569660"/>
          </a:xfrm>
          <a:prstGeom prst="rect">
            <a:avLst/>
          </a:prstGeom>
        </p:spPr>
        <p:txBody>
          <a:bodyPr>
            <a:spAutoFit/>
          </a:bodyPr>
          <a:lstStyle/>
          <a:p>
            <a:r>
              <a:rPr lang="en-US" sz="2400" b="1" dirty="0">
                <a:latin typeface="Helvetica" panose="020B0604020202020204" pitchFamily="34" charset="0"/>
                <a:cs typeface="Helvetica" panose="020B0604020202020204" pitchFamily="34" charset="0"/>
              </a:rPr>
              <a:t>Case Study</a:t>
            </a:r>
          </a:p>
          <a:p>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cs typeface="Helvetica" panose="020B0604020202020204" pitchFamily="34" charset="0"/>
              </a:rPr>
              <a:t>- Find sequence data associated with case study publication</a:t>
            </a:r>
          </a:p>
        </p:txBody>
      </p:sp>
      <p:sp>
        <p:nvSpPr>
          <p:cNvPr id="4" name="Rectangle 3">
            <a:extLst>
              <a:ext uri="{FF2B5EF4-FFF2-40B4-BE49-F238E27FC236}">
                <a16:creationId xmlns:a16="http://schemas.microsoft.com/office/drawing/2014/main" id="{3D6C01CF-D0DE-4C15-901B-2F14E582B1D9}"/>
              </a:ext>
            </a:extLst>
          </p:cNvPr>
          <p:cNvSpPr/>
          <p:nvPr/>
        </p:nvSpPr>
        <p:spPr>
          <a:xfrm>
            <a:off x="5980386" y="6396335"/>
            <a:ext cx="6211614" cy="461665"/>
          </a:xfrm>
          <a:prstGeom prst="rect">
            <a:avLst/>
          </a:prstGeom>
        </p:spPr>
        <p:txBody>
          <a:bodyPr wrap="square">
            <a:spAutoFit/>
          </a:bodyPr>
          <a:lstStyle/>
          <a:p>
            <a:r>
              <a:rPr lang="en-US" sz="2400" dirty="0"/>
              <a:t>Find the worksheet at </a:t>
            </a:r>
            <a:r>
              <a:rPr lang="en-US" sz="2400" dirty="0">
                <a:hlinkClick r:id="rId3"/>
              </a:rPr>
              <a:t>https://go.usa.gov/xH58U</a:t>
            </a:r>
            <a:endParaRPr lang="en-US" sz="2400" dirty="0"/>
          </a:p>
        </p:txBody>
      </p:sp>
    </p:spTree>
    <p:extLst>
      <p:ext uri="{BB962C8B-B14F-4D97-AF65-F5344CB8AC3E}">
        <p14:creationId xmlns:p14="http://schemas.microsoft.com/office/powerpoint/2010/main" val="358077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S3 &amp; Athena Walkthrough</a:t>
            </a:r>
          </a:p>
        </p:txBody>
      </p:sp>
    </p:spTree>
    <p:extLst>
      <p:ext uri="{BB962C8B-B14F-4D97-AF65-F5344CB8AC3E}">
        <p14:creationId xmlns:p14="http://schemas.microsoft.com/office/powerpoint/2010/main" val="1240344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How familiar are you with SQL?</a:t>
            </a:r>
          </a:p>
        </p:txBody>
      </p:sp>
    </p:spTree>
    <p:extLst>
      <p:ext uri="{BB962C8B-B14F-4D97-AF65-F5344CB8AC3E}">
        <p14:creationId xmlns:p14="http://schemas.microsoft.com/office/powerpoint/2010/main" val="3090962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D8C76E78-CACC-4174-B851-D395DAB8A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790" y="1066800"/>
            <a:ext cx="7629796" cy="3430957"/>
          </a:xfrm>
          <a:prstGeom prst="rect">
            <a:avLst/>
          </a:prstGeom>
          <a:ln>
            <a:solidFill>
              <a:schemeClr val="tx1"/>
            </a:solidFill>
          </a:ln>
        </p:spPr>
      </p:pic>
      <p:sp>
        <p:nvSpPr>
          <p:cNvPr id="7" name="Rectangle 6">
            <a:extLst>
              <a:ext uri="{FF2B5EF4-FFF2-40B4-BE49-F238E27FC236}">
                <a16:creationId xmlns:a16="http://schemas.microsoft.com/office/drawing/2014/main" id="{17DD3FF3-571D-435F-B15F-1D40F02D1842}"/>
              </a:ext>
            </a:extLst>
          </p:cNvPr>
          <p:cNvSpPr/>
          <p:nvPr/>
        </p:nvSpPr>
        <p:spPr>
          <a:xfrm>
            <a:off x="2617789" y="1161393"/>
            <a:ext cx="1870127" cy="420413"/>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3799857-1660-47E6-BA17-33AE1B6906E8}"/>
              </a:ext>
            </a:extLst>
          </p:cNvPr>
          <p:cNvSpPr/>
          <p:nvPr/>
        </p:nvSpPr>
        <p:spPr>
          <a:xfrm>
            <a:off x="2617789" y="2104362"/>
            <a:ext cx="1323590" cy="42041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FA1C1EB-24A5-476B-8EF6-3CB1BBDADB30}"/>
              </a:ext>
            </a:extLst>
          </p:cNvPr>
          <p:cNvSpPr/>
          <p:nvPr/>
        </p:nvSpPr>
        <p:spPr>
          <a:xfrm>
            <a:off x="2617789" y="3047331"/>
            <a:ext cx="1544307" cy="42041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711B11F-BD59-4279-B29A-348A62763164}"/>
              </a:ext>
            </a:extLst>
          </p:cNvPr>
          <p:cNvSpPr txBox="1"/>
          <p:nvPr/>
        </p:nvSpPr>
        <p:spPr>
          <a:xfrm>
            <a:off x="105103" y="4635060"/>
            <a:ext cx="2785242" cy="1569660"/>
          </a:xfrm>
          <a:prstGeom prst="rect">
            <a:avLst/>
          </a:prstGeom>
          <a:solidFill>
            <a:schemeClr val="accent3"/>
          </a:solidFill>
        </p:spPr>
        <p:txBody>
          <a:bodyPr wrap="square" rtlCol="0">
            <a:spAutoFit/>
          </a:bodyPr>
          <a:lstStyle/>
          <a:p>
            <a:pPr algn="ctr"/>
            <a:r>
              <a:rPr lang="en-US" sz="2400" dirty="0">
                <a:solidFill>
                  <a:schemeClr val="bg1"/>
                </a:solidFill>
              </a:rPr>
              <a:t>Choose the table columns you want to see for each hit from the table</a:t>
            </a:r>
          </a:p>
        </p:txBody>
      </p:sp>
      <p:sp>
        <p:nvSpPr>
          <p:cNvPr id="12" name="TextBox 11">
            <a:extLst>
              <a:ext uri="{FF2B5EF4-FFF2-40B4-BE49-F238E27FC236}">
                <a16:creationId xmlns:a16="http://schemas.microsoft.com/office/drawing/2014/main" id="{3C7FAF38-EC59-444D-930F-9F19D5747388}"/>
              </a:ext>
            </a:extLst>
          </p:cNvPr>
          <p:cNvSpPr txBox="1"/>
          <p:nvPr/>
        </p:nvSpPr>
        <p:spPr>
          <a:xfrm>
            <a:off x="3140115" y="4815202"/>
            <a:ext cx="2785242" cy="1200329"/>
          </a:xfrm>
          <a:prstGeom prst="rect">
            <a:avLst/>
          </a:prstGeom>
          <a:solidFill>
            <a:schemeClr val="accent6"/>
          </a:solidFill>
          <a:ln>
            <a:solidFill>
              <a:schemeClr val="accent6"/>
            </a:solidFill>
          </a:ln>
        </p:spPr>
        <p:txBody>
          <a:bodyPr wrap="square" rtlCol="0">
            <a:spAutoFit/>
          </a:bodyPr>
          <a:lstStyle/>
          <a:p>
            <a:pPr algn="ctr"/>
            <a:r>
              <a:rPr lang="en-US" sz="2400" dirty="0">
                <a:solidFill>
                  <a:schemeClr val="bg1"/>
                </a:solidFill>
              </a:rPr>
              <a:t>Choose which table of data you are querying against</a:t>
            </a:r>
          </a:p>
        </p:txBody>
      </p:sp>
      <p:sp>
        <p:nvSpPr>
          <p:cNvPr id="13" name="TextBox 12">
            <a:extLst>
              <a:ext uri="{FF2B5EF4-FFF2-40B4-BE49-F238E27FC236}">
                <a16:creationId xmlns:a16="http://schemas.microsoft.com/office/drawing/2014/main" id="{88C70B73-103F-4DFD-A2BF-965CC37267A2}"/>
              </a:ext>
            </a:extLst>
          </p:cNvPr>
          <p:cNvSpPr txBox="1"/>
          <p:nvPr/>
        </p:nvSpPr>
        <p:spPr>
          <a:xfrm>
            <a:off x="6220885" y="4815203"/>
            <a:ext cx="2785242" cy="1200329"/>
          </a:xfrm>
          <a:prstGeom prst="rect">
            <a:avLst/>
          </a:prstGeom>
          <a:solidFill>
            <a:schemeClr val="accent5"/>
          </a:solidFill>
          <a:ln>
            <a:solidFill>
              <a:schemeClr val="accent5"/>
            </a:solidFill>
          </a:ln>
        </p:spPr>
        <p:txBody>
          <a:bodyPr wrap="square" rtlCol="0">
            <a:spAutoFit/>
          </a:bodyPr>
          <a:lstStyle/>
          <a:p>
            <a:pPr algn="ctr"/>
            <a:r>
              <a:rPr lang="en-US" sz="2400" dirty="0">
                <a:solidFill>
                  <a:schemeClr val="bg1"/>
                </a:solidFill>
              </a:rPr>
              <a:t>Choose the columns you want to filter the data by</a:t>
            </a:r>
          </a:p>
        </p:txBody>
      </p:sp>
      <p:sp>
        <p:nvSpPr>
          <p:cNvPr id="15" name="Arrow: Right 14">
            <a:extLst>
              <a:ext uri="{FF2B5EF4-FFF2-40B4-BE49-F238E27FC236}">
                <a16:creationId xmlns:a16="http://schemas.microsoft.com/office/drawing/2014/main" id="{FD5E0A3D-4398-4F67-B1AB-6E2B336D23E8}"/>
              </a:ext>
            </a:extLst>
          </p:cNvPr>
          <p:cNvSpPr/>
          <p:nvPr/>
        </p:nvSpPr>
        <p:spPr>
          <a:xfrm rot="9713571">
            <a:off x="4974136" y="962271"/>
            <a:ext cx="890752" cy="398242"/>
          </a:xfrm>
          <a:prstGeom prst="rightArrow">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FB6903-9C47-485B-9529-99ED0C0F3204}"/>
              </a:ext>
            </a:extLst>
          </p:cNvPr>
          <p:cNvSpPr txBox="1"/>
          <p:nvPr/>
        </p:nvSpPr>
        <p:spPr>
          <a:xfrm>
            <a:off x="5215055" y="1167456"/>
            <a:ext cx="2700053" cy="646331"/>
          </a:xfrm>
          <a:prstGeom prst="rect">
            <a:avLst/>
          </a:prstGeom>
          <a:noFill/>
        </p:spPr>
        <p:txBody>
          <a:bodyPr wrap="square" rtlCol="0">
            <a:spAutoFit/>
          </a:bodyPr>
          <a:lstStyle/>
          <a:p>
            <a:pPr algn="ctr"/>
            <a:r>
              <a:rPr lang="en-US" dirty="0"/>
              <a:t>“Give me all of the columns in the table back”</a:t>
            </a:r>
          </a:p>
        </p:txBody>
      </p:sp>
      <p:sp>
        <p:nvSpPr>
          <p:cNvPr id="17" name="Title 1">
            <a:extLst>
              <a:ext uri="{FF2B5EF4-FFF2-40B4-BE49-F238E27FC236}">
                <a16:creationId xmlns:a16="http://schemas.microsoft.com/office/drawing/2014/main" id="{5CE12DC3-BFE9-4514-AECF-F64556175638}"/>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SQL programming language basics</a:t>
            </a:r>
          </a:p>
        </p:txBody>
      </p:sp>
      <p:sp>
        <p:nvSpPr>
          <p:cNvPr id="18" name="TextBox 17">
            <a:extLst>
              <a:ext uri="{FF2B5EF4-FFF2-40B4-BE49-F238E27FC236}">
                <a16:creationId xmlns:a16="http://schemas.microsoft.com/office/drawing/2014/main" id="{4E825BFC-FF83-453A-AE30-141BC4EA5268}"/>
              </a:ext>
            </a:extLst>
          </p:cNvPr>
          <p:cNvSpPr txBox="1"/>
          <p:nvPr/>
        </p:nvSpPr>
        <p:spPr>
          <a:xfrm>
            <a:off x="9301655" y="4815204"/>
            <a:ext cx="2785242" cy="1200329"/>
          </a:xfrm>
          <a:prstGeom prst="rect">
            <a:avLst/>
          </a:prstGeom>
          <a:solidFill>
            <a:schemeClr val="accent5">
              <a:lumMod val="50000"/>
              <a:lumOff val="50000"/>
            </a:schemeClr>
          </a:solidFill>
          <a:ln>
            <a:solidFill>
              <a:srgbClr val="7030A0"/>
            </a:solidFill>
          </a:ln>
        </p:spPr>
        <p:txBody>
          <a:bodyPr wrap="square" rtlCol="0">
            <a:spAutoFit/>
          </a:bodyPr>
          <a:lstStyle/>
          <a:p>
            <a:pPr algn="ctr"/>
            <a:r>
              <a:rPr lang="en-US" sz="2400" dirty="0">
                <a:solidFill>
                  <a:schemeClr val="bg1"/>
                </a:solidFill>
              </a:rPr>
              <a:t>Restrict the results to a given number of rows</a:t>
            </a:r>
          </a:p>
        </p:txBody>
      </p:sp>
      <p:sp>
        <p:nvSpPr>
          <p:cNvPr id="19" name="Rectangle 18">
            <a:extLst>
              <a:ext uri="{FF2B5EF4-FFF2-40B4-BE49-F238E27FC236}">
                <a16:creationId xmlns:a16="http://schemas.microsoft.com/office/drawing/2014/main" id="{3C1B1918-3799-4386-B14E-03CA1E52D117}"/>
              </a:ext>
            </a:extLst>
          </p:cNvPr>
          <p:cNvSpPr/>
          <p:nvPr/>
        </p:nvSpPr>
        <p:spPr>
          <a:xfrm>
            <a:off x="2617788" y="3969278"/>
            <a:ext cx="1544307" cy="420413"/>
          </a:xfrm>
          <a:prstGeom prst="rect">
            <a:avLst/>
          </a:prstGeom>
          <a:noFill/>
          <a:ln w="38100">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730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5" grpId="0" animBg="1"/>
      <p:bldP spid="16" grpId="0"/>
      <p:bldP spid="18"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Graphical user interface, text, application, email&#10;&#10;Description automatically generated">
            <a:extLst>
              <a:ext uri="{FF2B5EF4-FFF2-40B4-BE49-F238E27FC236}">
                <a16:creationId xmlns:a16="http://schemas.microsoft.com/office/drawing/2014/main" id="{E6B59076-D7A8-49D5-AE9A-95BB348C9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481" y="275552"/>
            <a:ext cx="4077269" cy="1505160"/>
          </a:xfrm>
          <a:prstGeom prst="rect">
            <a:avLst/>
          </a:prstGeom>
          <a:ln w="38100">
            <a:solidFill>
              <a:schemeClr val="accent6"/>
            </a:solidFill>
          </a:ln>
        </p:spPr>
      </p:pic>
      <p:pic>
        <p:nvPicPr>
          <p:cNvPr id="6" name="Picture 5" descr="Graphical user interface, text, application, email&#10;&#10;Description automatically generated">
            <a:extLst>
              <a:ext uri="{FF2B5EF4-FFF2-40B4-BE49-F238E27FC236}">
                <a16:creationId xmlns:a16="http://schemas.microsoft.com/office/drawing/2014/main" id="{41B865DD-C1A4-4018-B029-09194B08E3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08" y="2341889"/>
            <a:ext cx="11788839" cy="2890423"/>
          </a:xfrm>
          <a:prstGeom prst="rect">
            <a:avLst/>
          </a:prstGeom>
        </p:spPr>
      </p:pic>
      <p:pic>
        <p:nvPicPr>
          <p:cNvPr id="3" name="Picture 2">
            <a:extLst>
              <a:ext uri="{FF2B5EF4-FFF2-40B4-BE49-F238E27FC236}">
                <a16:creationId xmlns:a16="http://schemas.microsoft.com/office/drawing/2014/main" id="{D681607D-9481-4AE7-A89F-8BE5CACFC083}"/>
              </a:ext>
            </a:extLst>
          </p:cNvPr>
          <p:cNvPicPr>
            <a:picLocks noChangeAspect="1"/>
          </p:cNvPicPr>
          <p:nvPr/>
        </p:nvPicPr>
        <p:blipFill rotWithShape="1">
          <a:blip r:embed="rId5">
            <a:extLst>
              <a:ext uri="{28A0092B-C50C-407E-A947-70E740481C1C}">
                <a14:useLocalDpi xmlns:a14="http://schemas.microsoft.com/office/drawing/2010/main" val="0"/>
              </a:ext>
            </a:extLst>
          </a:blip>
          <a:srcRect l="1093" t="2964" r="7795" b="24601"/>
          <a:stretch/>
        </p:blipFill>
        <p:spPr>
          <a:xfrm>
            <a:off x="7126014" y="683171"/>
            <a:ext cx="3426372" cy="1229711"/>
          </a:xfrm>
          <a:prstGeom prst="rect">
            <a:avLst/>
          </a:prstGeom>
          <a:ln>
            <a:noFill/>
          </a:ln>
        </p:spPr>
      </p:pic>
      <p:sp>
        <p:nvSpPr>
          <p:cNvPr id="11" name="Rectangle 10">
            <a:extLst>
              <a:ext uri="{FF2B5EF4-FFF2-40B4-BE49-F238E27FC236}">
                <a16:creationId xmlns:a16="http://schemas.microsoft.com/office/drawing/2014/main" id="{4C520FDF-AD4B-420A-90FC-90934AE789DA}"/>
              </a:ext>
            </a:extLst>
          </p:cNvPr>
          <p:cNvSpPr/>
          <p:nvPr/>
        </p:nvSpPr>
        <p:spPr>
          <a:xfrm>
            <a:off x="7077342" y="1042294"/>
            <a:ext cx="3054630" cy="338143"/>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83D952-ECC2-4F37-875F-A128E91D535F}"/>
              </a:ext>
            </a:extLst>
          </p:cNvPr>
          <p:cNvSpPr/>
          <p:nvPr/>
        </p:nvSpPr>
        <p:spPr>
          <a:xfrm>
            <a:off x="7077342" y="1507300"/>
            <a:ext cx="3475044" cy="33122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EC582D-7B86-4E54-A585-56A9EDBF19E8}"/>
              </a:ext>
            </a:extLst>
          </p:cNvPr>
          <p:cNvSpPr/>
          <p:nvPr/>
        </p:nvSpPr>
        <p:spPr>
          <a:xfrm>
            <a:off x="7077342" y="630991"/>
            <a:ext cx="1225830" cy="28444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a:extLst>
              <a:ext uri="{FF2B5EF4-FFF2-40B4-BE49-F238E27FC236}">
                <a16:creationId xmlns:a16="http://schemas.microsoft.com/office/drawing/2014/main" id="{0D3E598A-E903-48C6-A9DC-03A080438482}"/>
              </a:ext>
            </a:extLst>
          </p:cNvPr>
          <p:cNvSpPr/>
          <p:nvPr/>
        </p:nvSpPr>
        <p:spPr>
          <a:xfrm rot="5400000">
            <a:off x="5776177" y="-3806467"/>
            <a:ext cx="562304" cy="11788838"/>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96EC8182-77C3-4B9A-8FD4-205CA43423A8}"/>
              </a:ext>
            </a:extLst>
          </p:cNvPr>
          <p:cNvCxnSpPr>
            <a:cxnSpLocks/>
            <a:endCxn id="13" idx="1"/>
          </p:cNvCxnSpPr>
          <p:nvPr/>
        </p:nvCxnSpPr>
        <p:spPr>
          <a:xfrm flipV="1">
            <a:off x="6045994" y="773211"/>
            <a:ext cx="1031348" cy="900562"/>
          </a:xfrm>
          <a:prstGeom prst="bentConnector3">
            <a:avLst>
              <a:gd name="adj1" fmla="val 50000"/>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8E7C95D-094B-458E-A58B-8ECC9B1D3768}"/>
              </a:ext>
            </a:extLst>
          </p:cNvPr>
          <p:cNvSpPr/>
          <p:nvPr/>
        </p:nvSpPr>
        <p:spPr>
          <a:xfrm>
            <a:off x="1213264" y="2364911"/>
            <a:ext cx="793967" cy="2870022"/>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B707BD6-841A-48E2-9B6D-0B4C0E683151}"/>
              </a:ext>
            </a:extLst>
          </p:cNvPr>
          <p:cNvSpPr/>
          <p:nvPr/>
        </p:nvSpPr>
        <p:spPr>
          <a:xfrm>
            <a:off x="9490841" y="1507299"/>
            <a:ext cx="1061545" cy="323960"/>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E7E949-E8D9-4037-A635-972C8FDF11B4}"/>
              </a:ext>
            </a:extLst>
          </p:cNvPr>
          <p:cNvCxnSpPr>
            <a:cxnSpLocks/>
            <a:stCxn id="11" idx="1"/>
          </p:cNvCxnSpPr>
          <p:nvPr/>
        </p:nvCxnSpPr>
        <p:spPr>
          <a:xfrm flipH="1" flipV="1">
            <a:off x="5107086" y="1050100"/>
            <a:ext cx="1970256" cy="16126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858FBC3-1615-46D7-ACF7-C6587EE1382C}"/>
              </a:ext>
            </a:extLst>
          </p:cNvPr>
          <p:cNvCxnSpPr>
            <a:cxnSpLocks/>
            <a:stCxn id="21" idx="0"/>
            <a:endCxn id="12" idx="2"/>
          </p:cNvCxnSpPr>
          <p:nvPr/>
        </p:nvCxnSpPr>
        <p:spPr>
          <a:xfrm rot="5400000" flipH="1" flipV="1">
            <a:off x="4949364" y="-1500589"/>
            <a:ext cx="526384" cy="7204616"/>
          </a:xfrm>
          <a:prstGeom prst="bentConnector3">
            <a:avLst>
              <a:gd name="adj1" fmla="val 28286"/>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1D10C24-1112-4F73-B1C6-90CA824BA755}"/>
              </a:ext>
            </a:extLst>
          </p:cNvPr>
          <p:cNvSpPr/>
          <p:nvPr/>
        </p:nvSpPr>
        <p:spPr>
          <a:xfrm>
            <a:off x="153382" y="2615673"/>
            <a:ext cx="11788838" cy="236723"/>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DFD0A17-FD45-421F-8C95-1653B2F082C5}"/>
              </a:ext>
            </a:extLst>
          </p:cNvPr>
          <p:cNvSpPr/>
          <p:nvPr/>
        </p:nvSpPr>
        <p:spPr>
          <a:xfrm>
            <a:off x="153383" y="3135935"/>
            <a:ext cx="11788838" cy="499242"/>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97EC56-0A4C-4386-92E8-44B45619EC01}"/>
              </a:ext>
            </a:extLst>
          </p:cNvPr>
          <p:cNvSpPr/>
          <p:nvPr/>
        </p:nvSpPr>
        <p:spPr>
          <a:xfrm>
            <a:off x="158306" y="3918716"/>
            <a:ext cx="11788838" cy="499242"/>
          </a:xfrm>
          <a:prstGeom prst="rect">
            <a:avLst/>
          </a:prstGeom>
          <a:solidFill>
            <a:srgbClr val="FF33CC">
              <a:alpha val="49804"/>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3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500"/>
                                        <p:tgtEl>
                                          <p:spTgt spid="35"/>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1" grpId="0" animBg="1"/>
      <p:bldP spid="24" grpId="0" animBg="1"/>
      <p:bldP spid="35" grpId="0" animBg="1"/>
      <p:bldP spid="36" grpId="0" animBg="1"/>
      <p:bldP spid="3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Athena Walkthrough</a:t>
            </a:r>
          </a:p>
        </p:txBody>
      </p:sp>
    </p:spTree>
    <p:extLst>
      <p:ext uri="{BB962C8B-B14F-4D97-AF65-F5344CB8AC3E}">
        <p14:creationId xmlns:p14="http://schemas.microsoft.com/office/powerpoint/2010/main" val="1349098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766219"/>
            <a:ext cx="10515600" cy="1653381"/>
          </a:xfrm>
        </p:spPr>
        <p:txBody>
          <a:bodyPr>
            <a:normAutofit fontScale="90000"/>
          </a:bodyPr>
          <a:lstStyle/>
          <a:p>
            <a:r>
              <a:rPr lang="en-US" dirty="0"/>
              <a:t>Objective 2 – Aligning sequence reads using AWS EC2 &amp; MagicBLAST</a:t>
            </a:r>
            <a:br>
              <a:rPr lang="en-US" dirty="0"/>
            </a:br>
            <a:endParaRPr lang="en-US" dirty="0"/>
          </a:p>
        </p:txBody>
      </p:sp>
      <p:sp>
        <p:nvSpPr>
          <p:cNvPr id="5" name="Text Placeholder 4">
            <a:extLst>
              <a:ext uri="{FF2B5EF4-FFF2-40B4-BE49-F238E27FC236}">
                <a16:creationId xmlns:a16="http://schemas.microsoft.com/office/drawing/2014/main" id="{8792B60B-70F0-49FE-B1A6-B1CDAE70982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70755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199" y="231775"/>
            <a:ext cx="10733689" cy="835025"/>
          </a:xfrm>
        </p:spPr>
        <p:txBody>
          <a:bodyPr>
            <a:normAutofit/>
          </a:bodyPr>
          <a:lstStyle/>
          <a:p>
            <a:r>
              <a:rPr lang="en-US" dirty="0"/>
              <a:t>EC2 instance (aka: “Remote Computer”)</a:t>
            </a:r>
          </a:p>
        </p:txBody>
      </p:sp>
      <p:sp>
        <p:nvSpPr>
          <p:cNvPr id="3" name="TextBox 2">
            <a:extLst>
              <a:ext uri="{FF2B5EF4-FFF2-40B4-BE49-F238E27FC236}">
                <a16:creationId xmlns:a16="http://schemas.microsoft.com/office/drawing/2014/main" id="{BF84FC24-75FE-4E55-B4A4-3FD3DC4A32AA}"/>
              </a:ext>
            </a:extLst>
          </p:cNvPr>
          <p:cNvSpPr txBox="1"/>
          <p:nvPr/>
        </p:nvSpPr>
        <p:spPr>
          <a:xfrm>
            <a:off x="620110" y="1450428"/>
            <a:ext cx="10733690" cy="452431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EC2 instances basically “remote computers”</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Install software, perform data analyses, manage other AWS services using AWS CLI</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Lots of different customization options including OS, hard drive space, and memory</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Pay for what you use</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Price increases with larger hardware needs and longer runtime</a:t>
            </a:r>
          </a:p>
          <a:p>
            <a:pPr marL="914400" lvl="1" indent="-457200">
              <a:buFont typeface="Arial" panose="020B0604020202020204" pitchFamily="34" charset="0"/>
              <a:buChar char="•"/>
            </a:pPr>
            <a:r>
              <a:rPr lang="en-US" sz="2400" dirty="0">
                <a:latin typeface="Helvetica" panose="020B0604020202020204" pitchFamily="34" charset="0"/>
                <a:cs typeface="Helvetica" panose="020B0604020202020204" pitchFamily="34" charset="0"/>
              </a:rPr>
              <a:t>Today’s EC2 is roughly </a:t>
            </a:r>
            <a:r>
              <a:rPr lang="en-US" sz="2400" b="1" u="sng" dirty="0">
                <a:latin typeface="Helvetica" panose="020B0604020202020204" pitchFamily="34" charset="0"/>
                <a:cs typeface="Helvetica" panose="020B0604020202020204" pitchFamily="34" charset="0"/>
              </a:rPr>
              <a:t>$0.20/hour/person</a:t>
            </a:r>
          </a:p>
          <a:p>
            <a:pPr marL="914400" lvl="1" indent="-457200">
              <a:buFont typeface="Arial" panose="020B0604020202020204" pitchFamily="34" charset="0"/>
              <a:buChar char="•"/>
            </a:pPr>
            <a:r>
              <a:rPr lang="en-US" sz="2400" u="sng" dirty="0">
                <a:latin typeface="Helvetica" panose="020B0604020202020204" pitchFamily="34" charset="0"/>
                <a:cs typeface="Helvetica" panose="020B0604020202020204" pitchFamily="34" charset="0"/>
              </a:rPr>
              <a:t>Turn it off when not in use!</a:t>
            </a:r>
          </a:p>
        </p:txBody>
      </p:sp>
      <p:pic>
        <p:nvPicPr>
          <p:cNvPr id="6" name="Picture 2" descr="Understanding EC2 | by AWS and More | Medium">
            <a:extLst>
              <a:ext uri="{FF2B5EF4-FFF2-40B4-BE49-F238E27FC236}">
                <a16:creationId xmlns:a16="http://schemas.microsoft.com/office/drawing/2014/main" id="{6FC37380-8556-4AFC-8C02-BB95026432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9118371" y="4519449"/>
            <a:ext cx="4156193" cy="233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04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sz="quarter" idx="10"/>
          </p:nvPr>
        </p:nvSpPr>
        <p:spPr/>
        <p:txBody>
          <a:bodyPr>
            <a:normAutofit fontScale="77500" lnSpcReduction="20000"/>
          </a:bodyPr>
          <a:lstStyle/>
          <a:p>
            <a:r>
              <a:rPr lang="en-US" dirty="0"/>
              <a:t>About NCBI</a:t>
            </a:r>
          </a:p>
          <a:p>
            <a:r>
              <a:rPr lang="en-US" dirty="0"/>
              <a:t>What is the Cloud</a:t>
            </a:r>
          </a:p>
          <a:p>
            <a:r>
              <a:rPr lang="en-US" dirty="0"/>
              <a:t>Objective 0 - Logging In</a:t>
            </a:r>
          </a:p>
          <a:p>
            <a:r>
              <a:rPr lang="en-US" dirty="0"/>
              <a:t>Today’s Case Study</a:t>
            </a:r>
          </a:p>
          <a:p>
            <a:r>
              <a:rPr lang="en-US" dirty="0"/>
              <a:t>Objective 1 – Navigating the AWS cloud console</a:t>
            </a:r>
          </a:p>
          <a:p>
            <a:r>
              <a:rPr lang="en-US" dirty="0"/>
              <a:t>Objective 2 – Mining NCBI’s SRA data</a:t>
            </a:r>
          </a:p>
          <a:p>
            <a:r>
              <a:rPr lang="en-US" dirty="0"/>
              <a:t>Objective 3 – Using </a:t>
            </a:r>
            <a:r>
              <a:rPr lang="en-US" dirty="0" err="1"/>
              <a:t>magicBLAST</a:t>
            </a:r>
            <a:r>
              <a:rPr lang="en-US" dirty="0"/>
              <a:t> &amp; Genome Data Viewer in the Cloud</a:t>
            </a:r>
          </a:p>
          <a:p>
            <a:r>
              <a:rPr lang="en-US" dirty="0"/>
              <a:t>Wrap up &amp; Billing</a:t>
            </a:r>
          </a:p>
        </p:txBody>
      </p:sp>
    </p:spTree>
    <p:extLst>
      <p:ext uri="{BB962C8B-B14F-4D97-AF65-F5344CB8AC3E}">
        <p14:creationId xmlns:p14="http://schemas.microsoft.com/office/powerpoint/2010/main" val="2301313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EC2 Walkthrough</a:t>
            </a:r>
          </a:p>
        </p:txBody>
      </p:sp>
    </p:spTree>
    <p:extLst>
      <p:ext uri="{BB962C8B-B14F-4D97-AF65-F5344CB8AC3E}">
        <p14:creationId xmlns:p14="http://schemas.microsoft.com/office/powerpoint/2010/main" val="293847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333500"/>
            <a:ext cx="10515600" cy="4191000"/>
          </a:xfrm>
        </p:spPr>
        <p:txBody>
          <a:bodyPr>
            <a:noAutofit/>
          </a:bodyPr>
          <a:lstStyle/>
          <a:p>
            <a:r>
              <a:rPr lang="en-US" sz="2400" dirty="0"/>
              <a:t>A “flavor” of BLAST which aligns next-generation RNA or DNA sequencing reads against BLAST databases</a:t>
            </a:r>
          </a:p>
          <a:p>
            <a:pPr lvl="1"/>
            <a:r>
              <a:rPr lang="en-US" sz="2400" dirty="0"/>
              <a:t>Can use user-created custom databases OR NCBI maintained ones</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MagicBLAST</a:t>
            </a:r>
          </a:p>
        </p:txBody>
      </p:sp>
      <p:sp>
        <p:nvSpPr>
          <p:cNvPr id="2" name="TextBox 1">
            <a:extLst>
              <a:ext uri="{FF2B5EF4-FFF2-40B4-BE49-F238E27FC236}">
                <a16:creationId xmlns:a16="http://schemas.microsoft.com/office/drawing/2014/main" id="{4677C4D6-6A5E-4988-AF7C-DCB30385420C}"/>
              </a:ext>
            </a:extLst>
          </p:cNvPr>
          <p:cNvSpPr txBox="1"/>
          <p:nvPr/>
        </p:nvSpPr>
        <p:spPr>
          <a:xfrm>
            <a:off x="7178566" y="6488668"/>
            <a:ext cx="5013434" cy="369332"/>
          </a:xfrm>
          <a:prstGeom prst="rect">
            <a:avLst/>
          </a:prstGeom>
          <a:noFill/>
        </p:spPr>
        <p:txBody>
          <a:bodyPr wrap="square" rtlCol="0">
            <a:spAutoFit/>
          </a:bodyPr>
          <a:lstStyle/>
          <a:p>
            <a:r>
              <a:rPr lang="en-US" dirty="0"/>
              <a:t>Documentation - </a:t>
            </a:r>
            <a:r>
              <a:rPr lang="en-US" dirty="0">
                <a:hlinkClick r:id="rId3"/>
              </a:rPr>
              <a:t>https://ncbi.github.io/magicblast/</a:t>
            </a:r>
            <a:r>
              <a:rPr lang="en-US" dirty="0"/>
              <a:t> </a:t>
            </a:r>
          </a:p>
        </p:txBody>
      </p:sp>
      <p:pic>
        <p:nvPicPr>
          <p:cNvPr id="9" name="Picture 8">
            <a:extLst>
              <a:ext uri="{FF2B5EF4-FFF2-40B4-BE49-F238E27FC236}">
                <a16:creationId xmlns:a16="http://schemas.microsoft.com/office/drawing/2014/main" id="{6989F98B-3637-4121-A414-D68D095A14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22433" y="2974428"/>
            <a:ext cx="8947133" cy="3058510"/>
          </a:xfrm>
          <a:prstGeom prst="rect">
            <a:avLst/>
          </a:prstGeom>
        </p:spPr>
      </p:pic>
    </p:spTree>
    <p:extLst>
      <p:ext uri="{BB962C8B-B14F-4D97-AF65-F5344CB8AC3E}">
        <p14:creationId xmlns:p14="http://schemas.microsoft.com/office/powerpoint/2010/main" val="5796229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to install AWS CLI on Ubuntu | Cloud Consulting | Cloud-Native Apps |  ML &amp; AI">
            <a:extLst>
              <a:ext uri="{FF2B5EF4-FFF2-40B4-BE49-F238E27FC236}">
                <a16:creationId xmlns:a16="http://schemas.microsoft.com/office/drawing/2014/main" id="{C740358C-7263-4732-A811-BE2A2E02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3375" y="4531893"/>
            <a:ext cx="3578626" cy="232610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ED20EACA-1858-400A-A7C7-7F1CC08D6DA3}"/>
              </a:ext>
            </a:extLst>
          </p:cNvPr>
          <p:cNvSpPr>
            <a:spLocks noGrp="1"/>
          </p:cNvSpPr>
          <p:nvPr>
            <p:ph sz="quarter" idx="10"/>
          </p:nvPr>
        </p:nvSpPr>
        <p:spPr>
          <a:xfrm>
            <a:off x="838200" y="1363718"/>
            <a:ext cx="10515600" cy="4191000"/>
          </a:xfrm>
        </p:spPr>
        <p:txBody>
          <a:bodyPr>
            <a:normAutofit fontScale="92500" lnSpcReduction="20000"/>
          </a:bodyPr>
          <a:lstStyle/>
          <a:p>
            <a:r>
              <a:rPr lang="en-US" sz="3200" dirty="0" err="1">
                <a:solidFill>
                  <a:srgbClr val="002060"/>
                </a:solidFill>
              </a:rPr>
              <a:t>Samtools</a:t>
            </a:r>
            <a:endParaRPr lang="en-US" sz="3200" dirty="0">
              <a:solidFill>
                <a:srgbClr val="002060"/>
              </a:solidFill>
            </a:endParaRPr>
          </a:p>
          <a:p>
            <a:pPr lvl="1"/>
            <a:r>
              <a:rPr lang="en-US" sz="3000" dirty="0">
                <a:solidFill>
                  <a:srgbClr val="002060"/>
                </a:solidFill>
              </a:rPr>
              <a:t>http://www.htslib.org/doc/</a:t>
            </a:r>
            <a:endParaRPr lang="en-US" sz="3000" b="1" dirty="0">
              <a:solidFill>
                <a:srgbClr val="002060"/>
              </a:solidFill>
            </a:endParaRPr>
          </a:p>
          <a:p>
            <a:pPr lvl="1"/>
            <a:r>
              <a:rPr lang="en-US" sz="3000" dirty="0"/>
              <a:t>Manipulate MagicBLAST files into formats usable by Genome Data Viewer</a:t>
            </a:r>
            <a:br>
              <a:rPr lang="en-US" sz="3000" dirty="0"/>
            </a:br>
            <a:r>
              <a:rPr lang="en-US" sz="3000" dirty="0">
                <a:solidFill>
                  <a:srgbClr val="002060"/>
                </a:solidFill>
              </a:rPr>
              <a:t> </a:t>
            </a:r>
            <a:endParaRPr lang="en-US" sz="3000" dirty="0"/>
          </a:p>
          <a:p>
            <a:r>
              <a:rPr lang="en-US" sz="3200" b="1" u="sng" dirty="0">
                <a:solidFill>
                  <a:srgbClr val="002060"/>
                </a:solidFill>
              </a:rPr>
              <a:t>A</a:t>
            </a:r>
            <a:r>
              <a:rPr lang="en-US" sz="3200" dirty="0">
                <a:solidFill>
                  <a:srgbClr val="002060"/>
                </a:solidFill>
              </a:rPr>
              <a:t>mazon </a:t>
            </a:r>
            <a:r>
              <a:rPr lang="en-US" sz="3200" b="1" u="sng" dirty="0">
                <a:solidFill>
                  <a:srgbClr val="002060"/>
                </a:solidFill>
              </a:rPr>
              <a:t>W</a:t>
            </a:r>
            <a:r>
              <a:rPr lang="en-US" sz="3200" dirty="0">
                <a:solidFill>
                  <a:srgbClr val="002060"/>
                </a:solidFill>
              </a:rPr>
              <a:t>eb </a:t>
            </a:r>
            <a:r>
              <a:rPr lang="en-US" sz="3200" b="1" u="sng" dirty="0">
                <a:solidFill>
                  <a:srgbClr val="002060"/>
                </a:solidFill>
              </a:rPr>
              <a:t>S</a:t>
            </a:r>
            <a:r>
              <a:rPr lang="en-US" sz="3200" dirty="0">
                <a:solidFill>
                  <a:srgbClr val="002060"/>
                </a:solidFill>
              </a:rPr>
              <a:t>ervice </a:t>
            </a:r>
            <a:r>
              <a:rPr lang="en-US" sz="3200" b="1" u="sng" dirty="0">
                <a:solidFill>
                  <a:srgbClr val="002060"/>
                </a:solidFill>
              </a:rPr>
              <a:t>C</a:t>
            </a:r>
            <a:r>
              <a:rPr lang="en-US" sz="3200" dirty="0">
                <a:solidFill>
                  <a:srgbClr val="002060"/>
                </a:solidFill>
              </a:rPr>
              <a:t>ommand </a:t>
            </a:r>
            <a:r>
              <a:rPr lang="en-US" sz="3200" b="1" u="sng" dirty="0">
                <a:solidFill>
                  <a:srgbClr val="002060"/>
                </a:solidFill>
              </a:rPr>
              <a:t>L</a:t>
            </a:r>
            <a:r>
              <a:rPr lang="en-US" sz="3200" dirty="0">
                <a:solidFill>
                  <a:srgbClr val="002060"/>
                </a:solidFill>
              </a:rPr>
              <a:t>ine </a:t>
            </a:r>
            <a:r>
              <a:rPr lang="en-US" sz="3200" b="1" u="sng" dirty="0">
                <a:solidFill>
                  <a:srgbClr val="002060"/>
                </a:solidFill>
              </a:rPr>
              <a:t>I</a:t>
            </a:r>
            <a:r>
              <a:rPr lang="en-US" sz="3200" dirty="0">
                <a:solidFill>
                  <a:srgbClr val="002060"/>
                </a:solidFill>
              </a:rPr>
              <a:t>nterface </a:t>
            </a:r>
          </a:p>
          <a:p>
            <a:pPr lvl="1"/>
            <a:r>
              <a:rPr lang="en-US" sz="3000" dirty="0">
                <a:solidFill>
                  <a:srgbClr val="002060"/>
                </a:solidFill>
              </a:rPr>
              <a:t>https://docs.aws.amazon.com/cli/index.html</a:t>
            </a:r>
            <a:r>
              <a:rPr lang="en-US" sz="3000" dirty="0"/>
              <a:t> </a:t>
            </a:r>
          </a:p>
          <a:p>
            <a:pPr lvl="1"/>
            <a:r>
              <a:rPr lang="en-US" sz="3000" dirty="0"/>
              <a:t>Moving data between EC2 and S3</a:t>
            </a:r>
            <a:endParaRPr lang="en-US" sz="3000" b="1" u="sng" dirty="0"/>
          </a:p>
          <a:p>
            <a:endParaRPr lang="en-US"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Supporting Software</a:t>
            </a:r>
          </a:p>
        </p:txBody>
      </p:sp>
      <p:sp>
        <p:nvSpPr>
          <p:cNvPr id="3" name="TextBox 2">
            <a:extLst>
              <a:ext uri="{FF2B5EF4-FFF2-40B4-BE49-F238E27FC236}">
                <a16:creationId xmlns:a16="http://schemas.microsoft.com/office/drawing/2014/main" id="{285D6D36-FB7C-4995-AECB-199EB8250E9A}"/>
              </a:ext>
            </a:extLst>
          </p:cNvPr>
          <p:cNvSpPr txBox="1"/>
          <p:nvPr/>
        </p:nvSpPr>
        <p:spPr>
          <a:xfrm>
            <a:off x="3905583" y="4531893"/>
            <a:ext cx="184731" cy="461665"/>
          </a:xfrm>
          <a:prstGeom prst="rect">
            <a:avLst/>
          </a:prstGeom>
          <a:noFill/>
        </p:spPr>
        <p:txBody>
          <a:bodyPr wrap="none" rtlCol="0">
            <a:spAutoFit/>
          </a:bodyPr>
          <a:lstStyle/>
          <a:p>
            <a:endParaRPr lang="en-US" sz="2400" b="1" dirty="0"/>
          </a:p>
        </p:txBody>
      </p:sp>
      <p:sp>
        <p:nvSpPr>
          <p:cNvPr id="38" name="TextBox 37">
            <a:extLst>
              <a:ext uri="{FF2B5EF4-FFF2-40B4-BE49-F238E27FC236}">
                <a16:creationId xmlns:a16="http://schemas.microsoft.com/office/drawing/2014/main" id="{A55D896E-DB7C-42AE-87D0-20DBE98CE765}"/>
              </a:ext>
            </a:extLst>
          </p:cNvPr>
          <p:cNvSpPr txBox="1"/>
          <p:nvPr/>
        </p:nvSpPr>
        <p:spPr>
          <a:xfrm>
            <a:off x="3905584" y="3240637"/>
            <a:ext cx="184731" cy="461665"/>
          </a:xfrm>
          <a:prstGeom prst="rect">
            <a:avLst/>
          </a:prstGeom>
          <a:noFill/>
        </p:spPr>
        <p:txBody>
          <a:bodyPr wrap="none" rtlCol="0">
            <a:spAutoFit/>
          </a:bodyPr>
          <a:lstStyle/>
          <a:p>
            <a:endParaRPr lang="en-US" sz="2400" dirty="0"/>
          </a:p>
        </p:txBody>
      </p:sp>
      <p:sp>
        <p:nvSpPr>
          <p:cNvPr id="11" name="Content Placeholder 4">
            <a:extLst>
              <a:ext uri="{FF2B5EF4-FFF2-40B4-BE49-F238E27FC236}">
                <a16:creationId xmlns:a16="http://schemas.microsoft.com/office/drawing/2014/main" id="{F3B90C29-76B4-4D9C-89F9-1423EDAC0471}"/>
              </a:ext>
            </a:extLst>
          </p:cNvPr>
          <p:cNvSpPr txBox="1">
            <a:spLocks/>
          </p:cNvSpPr>
          <p:nvPr/>
        </p:nvSpPr>
        <p:spPr>
          <a:xfrm>
            <a:off x="6096000" y="1303282"/>
            <a:ext cx="5257800" cy="4716517"/>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3200" b="1" dirty="0"/>
          </a:p>
        </p:txBody>
      </p:sp>
    </p:spTree>
    <p:extLst>
      <p:ext uri="{BB962C8B-B14F-4D97-AF65-F5344CB8AC3E}">
        <p14:creationId xmlns:p14="http://schemas.microsoft.com/office/powerpoint/2010/main" val="387112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71449"/>
            <a:ext cx="5257800" cy="4191000"/>
          </a:xfrm>
        </p:spPr>
        <p:txBody>
          <a:bodyPr>
            <a:normAutofit/>
          </a:bodyPr>
          <a:lstStyle/>
          <a:p>
            <a:pPr marL="0" indent="0">
              <a:buNone/>
            </a:pPr>
            <a:r>
              <a:rPr lang="en-US" sz="2400" b="1" dirty="0"/>
              <a:t>Computational:</a:t>
            </a:r>
          </a:p>
          <a:p>
            <a:pPr>
              <a:buFontTx/>
              <a:buChar char="-"/>
            </a:pPr>
            <a:r>
              <a:rPr lang="en-US" sz="2400" dirty="0"/>
              <a:t>Create, customize, and manage an EC2 instance</a:t>
            </a:r>
          </a:p>
          <a:p>
            <a:pPr>
              <a:buFontTx/>
              <a:buChar char="-"/>
            </a:pPr>
            <a:r>
              <a:rPr lang="en-US" sz="2400" dirty="0"/>
              <a:t>Run MagicBLAST and format output files with </a:t>
            </a:r>
            <a:r>
              <a:rPr lang="en-US" sz="2400" dirty="0" err="1"/>
              <a:t>Samtools</a:t>
            </a:r>
            <a:endParaRPr lang="en-US" sz="2400" dirty="0"/>
          </a:p>
          <a:p>
            <a:pPr>
              <a:buFontTx/>
              <a:buChar char="-"/>
            </a:pPr>
            <a:r>
              <a:rPr lang="en-US" sz="2400" dirty="0"/>
              <a:t>Upload files from your remote instance to your S3 bucket</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2 - Goals</a:t>
            </a:r>
          </a:p>
        </p:txBody>
      </p:sp>
      <p:sp>
        <p:nvSpPr>
          <p:cNvPr id="2" name="Rectangle 1">
            <a:extLst>
              <a:ext uri="{FF2B5EF4-FFF2-40B4-BE49-F238E27FC236}">
                <a16:creationId xmlns:a16="http://schemas.microsoft.com/office/drawing/2014/main" id="{333B1626-10C0-415F-A5E1-CF707E5104D2}"/>
              </a:ext>
            </a:extLst>
          </p:cNvPr>
          <p:cNvSpPr/>
          <p:nvPr/>
        </p:nvSpPr>
        <p:spPr>
          <a:xfrm>
            <a:off x="5318234" y="6027003"/>
            <a:ext cx="6873766" cy="830997"/>
          </a:xfrm>
          <a:prstGeom prst="rect">
            <a:avLst/>
          </a:prstGeom>
        </p:spPr>
        <p:txBody>
          <a:bodyPr wrap="square">
            <a:spAutoFit/>
          </a:bodyPr>
          <a:lstStyle/>
          <a:p>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cs typeface="Helvetica" panose="020B0604020202020204" pitchFamily="34" charset="0"/>
              </a:rPr>
              <a:t>Find the worksheet at </a:t>
            </a:r>
            <a:r>
              <a:rPr lang="en-US" sz="2400" dirty="0">
                <a:latin typeface="Helvetica" panose="020B0604020202020204" pitchFamily="34" charset="0"/>
                <a:cs typeface="Helvetica" panose="020B0604020202020204" pitchFamily="34" charset="0"/>
                <a:hlinkClick r:id="rId3"/>
              </a:rPr>
              <a:t>https://go.usa.gov/xH58U</a:t>
            </a:r>
            <a:endParaRPr lang="en-US" sz="2400" dirty="0">
              <a:latin typeface="Helvetica" panose="020B0604020202020204" pitchFamily="34" charset="0"/>
              <a:cs typeface="Helvetica" panose="020B0604020202020204" pitchFamily="34" charset="0"/>
            </a:endParaRPr>
          </a:p>
        </p:txBody>
      </p:sp>
      <p:sp>
        <p:nvSpPr>
          <p:cNvPr id="5" name="Content Placeholder 2">
            <a:extLst>
              <a:ext uri="{FF2B5EF4-FFF2-40B4-BE49-F238E27FC236}">
                <a16:creationId xmlns:a16="http://schemas.microsoft.com/office/drawing/2014/main" id="{4C46F5A3-EDAB-4576-A25B-A30BEE45C61D}"/>
              </a:ext>
            </a:extLst>
          </p:cNvPr>
          <p:cNvSpPr txBox="1">
            <a:spLocks/>
          </p:cNvSpPr>
          <p:nvPr/>
        </p:nvSpPr>
        <p:spPr>
          <a:xfrm>
            <a:off x="6934200" y="1471449"/>
            <a:ext cx="5257800" cy="419100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Case Study:</a:t>
            </a:r>
          </a:p>
          <a:p>
            <a:pPr marL="0" indent="0">
              <a:buNone/>
            </a:pPr>
            <a:r>
              <a:rPr lang="en-US" sz="2400" dirty="0"/>
              <a:t>- Align child’s DNA to human reference genome for compare against “expected” sequence</a:t>
            </a:r>
          </a:p>
        </p:txBody>
      </p:sp>
    </p:spTree>
    <p:extLst>
      <p:ext uri="{BB962C8B-B14F-4D97-AF65-F5344CB8AC3E}">
        <p14:creationId xmlns:p14="http://schemas.microsoft.com/office/powerpoint/2010/main" val="25774589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err="1"/>
              <a:t>magicBLAST</a:t>
            </a:r>
            <a:r>
              <a:rPr lang="en-US" sz="6600" dirty="0"/>
              <a:t> Walkthrough</a:t>
            </a:r>
          </a:p>
        </p:txBody>
      </p:sp>
    </p:spTree>
    <p:extLst>
      <p:ext uri="{BB962C8B-B14F-4D97-AF65-F5344CB8AC3E}">
        <p14:creationId xmlns:p14="http://schemas.microsoft.com/office/powerpoint/2010/main" val="723540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4FF1-1001-42C9-BE26-FADD569911C9}"/>
              </a:ext>
            </a:extLst>
          </p:cNvPr>
          <p:cNvSpPr>
            <a:spLocks noGrp="1"/>
          </p:cNvSpPr>
          <p:nvPr>
            <p:ph type="title"/>
          </p:nvPr>
        </p:nvSpPr>
        <p:spPr>
          <a:xfrm>
            <a:off x="838200" y="2556012"/>
            <a:ext cx="10515600" cy="1119981"/>
          </a:xfrm>
        </p:spPr>
        <p:txBody>
          <a:bodyPr>
            <a:normAutofit fontScale="90000"/>
          </a:bodyPr>
          <a:lstStyle/>
          <a:p>
            <a:r>
              <a:rPr lang="en-US" dirty="0"/>
              <a:t>Objective 3 – Visualize the read alignment to confirm the deletion and investigate any known clinical relevance</a:t>
            </a:r>
          </a:p>
        </p:txBody>
      </p:sp>
      <p:sp>
        <p:nvSpPr>
          <p:cNvPr id="3" name="Content Placeholder 2">
            <a:extLst>
              <a:ext uri="{FF2B5EF4-FFF2-40B4-BE49-F238E27FC236}">
                <a16:creationId xmlns:a16="http://schemas.microsoft.com/office/drawing/2014/main" id="{13E97BCD-E87A-4EBA-A13D-5A65A5313A44}"/>
              </a:ext>
            </a:extLst>
          </p:cNvPr>
          <p:cNvSpPr>
            <a:spLocks noGrp="1"/>
          </p:cNvSpPr>
          <p:nvPr>
            <p:ph type="body" sz="quarter" idx="10"/>
          </p:nvPr>
        </p:nvSpPr>
        <p:spPr>
          <a:xfrm>
            <a:off x="838200" y="3675993"/>
            <a:ext cx="10515600" cy="1119980"/>
          </a:xfrm>
        </p:spPr>
        <p:txBody>
          <a:bodyPr>
            <a:noAutofit/>
          </a:bodyPr>
          <a:lstStyle/>
          <a:p>
            <a:endParaRPr lang="en-US" dirty="0"/>
          </a:p>
        </p:txBody>
      </p:sp>
    </p:spTree>
    <p:extLst>
      <p:ext uri="{BB962C8B-B14F-4D97-AF65-F5344CB8AC3E}">
        <p14:creationId xmlns:p14="http://schemas.microsoft.com/office/powerpoint/2010/main" val="1501497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Case Study - Using the sequences</a:t>
            </a:r>
          </a:p>
        </p:txBody>
      </p:sp>
      <p:pic>
        <p:nvPicPr>
          <p:cNvPr id="8" name="Picture 7">
            <a:extLst>
              <a:ext uri="{FF2B5EF4-FFF2-40B4-BE49-F238E27FC236}">
                <a16:creationId xmlns:a16="http://schemas.microsoft.com/office/drawing/2014/main" id="{50A0EF68-A3BC-4DB8-BD76-0531094593D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6245" t="12051" r="7552" b="71648"/>
          <a:stretch/>
        </p:blipFill>
        <p:spPr>
          <a:xfrm>
            <a:off x="1057950" y="1744737"/>
            <a:ext cx="5636104" cy="415380"/>
          </a:xfrm>
          <a:prstGeom prst="rect">
            <a:avLst/>
          </a:prstGeom>
        </p:spPr>
      </p:pic>
      <p:sp>
        <p:nvSpPr>
          <p:cNvPr id="10" name="Rectangle 9">
            <a:extLst>
              <a:ext uri="{FF2B5EF4-FFF2-40B4-BE49-F238E27FC236}">
                <a16:creationId xmlns:a16="http://schemas.microsoft.com/office/drawing/2014/main" id="{593D8EE7-BDC4-4D93-AEAF-B04E6D32C301}"/>
              </a:ext>
            </a:extLst>
          </p:cNvPr>
          <p:cNvSpPr/>
          <p:nvPr/>
        </p:nvSpPr>
        <p:spPr>
          <a:xfrm>
            <a:off x="1111526" y="1821899"/>
            <a:ext cx="5452442" cy="142016"/>
          </a:xfrm>
          <a:prstGeom prst="rect">
            <a:avLst/>
          </a:prstGeom>
          <a:solidFill>
            <a:srgbClr val="7030A0">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20F1B29-D4B0-4E60-A61A-B6462E276717}"/>
              </a:ext>
            </a:extLst>
          </p:cNvPr>
          <p:cNvSpPr/>
          <p:nvPr/>
        </p:nvSpPr>
        <p:spPr>
          <a:xfrm>
            <a:off x="1111526" y="1995625"/>
            <a:ext cx="5452442" cy="142016"/>
          </a:xfrm>
          <a:prstGeom prst="rect">
            <a:avLst/>
          </a:prstGeom>
          <a:solidFill>
            <a:schemeClr val="accent6">
              <a:alpha val="4902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973AE59-6EC5-4234-9177-F4FAF4B3F4F4}"/>
              </a:ext>
            </a:extLst>
          </p:cNvPr>
          <p:cNvSpPr txBox="1"/>
          <p:nvPr/>
        </p:nvSpPr>
        <p:spPr>
          <a:xfrm>
            <a:off x="2199" y="1730734"/>
            <a:ext cx="1158785" cy="307777"/>
          </a:xfrm>
          <a:prstGeom prst="rect">
            <a:avLst/>
          </a:prstGeom>
          <a:noFill/>
        </p:spPr>
        <p:txBody>
          <a:bodyPr wrap="square" rtlCol="0">
            <a:spAutoFit/>
          </a:bodyPr>
          <a:lstStyle/>
          <a:p>
            <a:pPr algn="r"/>
            <a:r>
              <a:rPr lang="en-US" sz="1400" dirty="0"/>
              <a:t>Reference</a:t>
            </a:r>
          </a:p>
        </p:txBody>
      </p:sp>
      <p:sp>
        <p:nvSpPr>
          <p:cNvPr id="20" name="TextBox 19">
            <a:extLst>
              <a:ext uri="{FF2B5EF4-FFF2-40B4-BE49-F238E27FC236}">
                <a16:creationId xmlns:a16="http://schemas.microsoft.com/office/drawing/2014/main" id="{C2671CDA-EECA-4B79-A741-D2092C8AA9EC}"/>
              </a:ext>
            </a:extLst>
          </p:cNvPr>
          <p:cNvSpPr txBox="1"/>
          <p:nvPr/>
        </p:nvSpPr>
        <p:spPr>
          <a:xfrm>
            <a:off x="2" y="1926794"/>
            <a:ext cx="1158785" cy="307777"/>
          </a:xfrm>
          <a:prstGeom prst="rect">
            <a:avLst/>
          </a:prstGeom>
          <a:noFill/>
        </p:spPr>
        <p:txBody>
          <a:bodyPr wrap="square" rtlCol="0">
            <a:spAutoFit/>
          </a:bodyPr>
          <a:lstStyle/>
          <a:p>
            <a:pPr algn="r"/>
            <a:r>
              <a:rPr lang="en-US" sz="1400" dirty="0"/>
              <a:t>Child</a:t>
            </a:r>
          </a:p>
        </p:txBody>
      </p:sp>
      <p:sp>
        <p:nvSpPr>
          <p:cNvPr id="23" name="Rectangle 22">
            <a:extLst>
              <a:ext uri="{FF2B5EF4-FFF2-40B4-BE49-F238E27FC236}">
                <a16:creationId xmlns:a16="http://schemas.microsoft.com/office/drawing/2014/main" id="{05CDE2D3-C5C2-42E4-8189-9908F5BB8972}"/>
              </a:ext>
            </a:extLst>
          </p:cNvPr>
          <p:cNvSpPr/>
          <p:nvPr/>
        </p:nvSpPr>
        <p:spPr>
          <a:xfrm>
            <a:off x="1376946" y="1789126"/>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69E891-787F-4A11-8176-D9F0770F93D9}"/>
              </a:ext>
            </a:extLst>
          </p:cNvPr>
          <p:cNvSpPr/>
          <p:nvPr/>
        </p:nvSpPr>
        <p:spPr>
          <a:xfrm>
            <a:off x="2383600" y="1789125"/>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2A074FC-B9CC-47F2-9C47-62D738A99319}"/>
              </a:ext>
            </a:extLst>
          </p:cNvPr>
          <p:cNvSpPr/>
          <p:nvPr/>
        </p:nvSpPr>
        <p:spPr>
          <a:xfrm>
            <a:off x="3752780" y="1789125"/>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3F7726-674C-499A-AB16-676C4B609BD8}"/>
              </a:ext>
            </a:extLst>
          </p:cNvPr>
          <p:cNvSpPr/>
          <p:nvPr/>
        </p:nvSpPr>
        <p:spPr>
          <a:xfrm>
            <a:off x="4393672" y="1792362"/>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D02F7AD-87A7-42B3-9936-DD2010C1546C}"/>
              </a:ext>
            </a:extLst>
          </p:cNvPr>
          <p:cNvSpPr/>
          <p:nvPr/>
        </p:nvSpPr>
        <p:spPr>
          <a:xfrm>
            <a:off x="4846829" y="1792362"/>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3A0BAE-F20B-47C7-B290-6D3C6D10D4E7}"/>
              </a:ext>
            </a:extLst>
          </p:cNvPr>
          <p:cNvSpPr/>
          <p:nvPr/>
        </p:nvSpPr>
        <p:spPr>
          <a:xfrm>
            <a:off x="5121959" y="1789124"/>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434250E-A978-4CF7-9B5A-DCAA6C4EABE6}"/>
              </a:ext>
            </a:extLst>
          </p:cNvPr>
          <p:cNvSpPr/>
          <p:nvPr/>
        </p:nvSpPr>
        <p:spPr>
          <a:xfrm>
            <a:off x="6125377" y="1789123"/>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4D89CCB-E953-4406-AE48-DE02EAF3CC51}"/>
              </a:ext>
            </a:extLst>
          </p:cNvPr>
          <p:cNvSpPr/>
          <p:nvPr/>
        </p:nvSpPr>
        <p:spPr>
          <a:xfrm>
            <a:off x="6303403" y="1789123"/>
            <a:ext cx="105013" cy="384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9685744E-8F07-450C-ADD9-918C35FB1030}"/>
              </a:ext>
            </a:extLst>
          </p:cNvPr>
          <p:cNvSpPr txBox="1"/>
          <p:nvPr/>
        </p:nvSpPr>
        <p:spPr>
          <a:xfrm>
            <a:off x="2694336" y="1303602"/>
            <a:ext cx="2900201" cy="470655"/>
          </a:xfrm>
          <a:prstGeom prst="rect">
            <a:avLst/>
          </a:prstGeom>
          <a:noFill/>
        </p:spPr>
        <p:txBody>
          <a:bodyPr wrap="square" rtlCol="0">
            <a:spAutoFit/>
          </a:bodyPr>
          <a:lstStyle/>
          <a:p>
            <a:r>
              <a:rPr lang="en-US" sz="2400" b="1" dirty="0">
                <a:solidFill>
                  <a:schemeClr val="accent5"/>
                </a:solidFill>
              </a:rPr>
              <a:t>Align Sequences</a:t>
            </a:r>
          </a:p>
        </p:txBody>
      </p:sp>
      <p:pic>
        <p:nvPicPr>
          <p:cNvPr id="34" name="Picture 33">
            <a:extLst>
              <a:ext uri="{FF2B5EF4-FFF2-40B4-BE49-F238E27FC236}">
                <a16:creationId xmlns:a16="http://schemas.microsoft.com/office/drawing/2014/main" id="{35DE63D1-99F0-4530-A0BD-A3273DAC5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0659" y="2300560"/>
            <a:ext cx="4737706" cy="553948"/>
          </a:xfrm>
          <a:prstGeom prst="rect">
            <a:avLst/>
          </a:prstGeom>
        </p:spPr>
      </p:pic>
      <p:sp>
        <p:nvSpPr>
          <p:cNvPr id="36" name="Arrow: Bent 35">
            <a:extLst>
              <a:ext uri="{FF2B5EF4-FFF2-40B4-BE49-F238E27FC236}">
                <a16:creationId xmlns:a16="http://schemas.microsoft.com/office/drawing/2014/main" id="{E56D895C-1AB5-4F6D-AA3E-553FEB37E4AB}"/>
              </a:ext>
            </a:extLst>
          </p:cNvPr>
          <p:cNvSpPr/>
          <p:nvPr/>
        </p:nvSpPr>
        <p:spPr>
          <a:xfrm rot="5400000">
            <a:off x="8458049" y="212222"/>
            <a:ext cx="994187" cy="4497769"/>
          </a:xfrm>
          <a:prstGeom prst="bentArrow">
            <a:avLst>
              <a:gd name="adj1" fmla="val 29940"/>
              <a:gd name="adj2" fmla="val 25000"/>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2" descr="What is Amazon S3?. An introduction to Amazon S3, with… | by Jovan  Hernandez | Medium">
            <a:extLst>
              <a:ext uri="{FF2B5EF4-FFF2-40B4-BE49-F238E27FC236}">
                <a16:creationId xmlns:a16="http://schemas.microsoft.com/office/drawing/2014/main" id="{8A55DC3D-3051-4D33-944F-2BFA9014F953}"/>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9327258" y="2648969"/>
            <a:ext cx="2910534" cy="1955025"/>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Bent 41">
            <a:extLst>
              <a:ext uri="{FF2B5EF4-FFF2-40B4-BE49-F238E27FC236}">
                <a16:creationId xmlns:a16="http://schemas.microsoft.com/office/drawing/2014/main" id="{019C83AF-87E1-461D-A66C-2FC774167887}"/>
              </a:ext>
            </a:extLst>
          </p:cNvPr>
          <p:cNvSpPr/>
          <p:nvPr/>
        </p:nvSpPr>
        <p:spPr>
          <a:xfrm rot="10800000">
            <a:off x="5492352" y="4442047"/>
            <a:ext cx="5636103" cy="1292872"/>
          </a:xfrm>
          <a:prstGeom prst="bentArrow">
            <a:avLst>
              <a:gd name="adj1" fmla="val 23436"/>
              <a:gd name="adj2" fmla="val 23781"/>
              <a:gd name="adj3" fmla="val 25000"/>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3" name="Picture 42" descr="Understanding EC2 | by AWS and More | Medium">
            <a:extLst>
              <a:ext uri="{FF2B5EF4-FFF2-40B4-BE49-F238E27FC236}">
                <a16:creationId xmlns:a16="http://schemas.microsoft.com/office/drawing/2014/main" id="{441AC7B5-92B2-4F42-9B5B-33B3EA23D67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394184" y="2178954"/>
            <a:ext cx="2291136" cy="115616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Graphical user interface, application&#10;&#10;Description automatically generated">
            <a:extLst>
              <a:ext uri="{FF2B5EF4-FFF2-40B4-BE49-F238E27FC236}">
                <a16:creationId xmlns:a16="http://schemas.microsoft.com/office/drawing/2014/main" id="{FAE84F5D-844B-4A0B-B450-3809D25CA4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7258" y="4335166"/>
            <a:ext cx="3431041" cy="1863879"/>
          </a:xfrm>
          <a:prstGeom prst="rect">
            <a:avLst/>
          </a:prstGeom>
        </p:spPr>
      </p:pic>
      <p:sp>
        <p:nvSpPr>
          <p:cNvPr id="50" name="TextBox 49">
            <a:extLst>
              <a:ext uri="{FF2B5EF4-FFF2-40B4-BE49-F238E27FC236}">
                <a16:creationId xmlns:a16="http://schemas.microsoft.com/office/drawing/2014/main" id="{30592932-D219-46B5-893B-16A7EDA8519C}"/>
              </a:ext>
            </a:extLst>
          </p:cNvPr>
          <p:cNvSpPr txBox="1"/>
          <p:nvPr/>
        </p:nvSpPr>
        <p:spPr>
          <a:xfrm>
            <a:off x="2351230" y="3864511"/>
            <a:ext cx="2900201" cy="470655"/>
          </a:xfrm>
          <a:prstGeom prst="rect">
            <a:avLst/>
          </a:prstGeom>
          <a:noFill/>
        </p:spPr>
        <p:txBody>
          <a:bodyPr wrap="square" rtlCol="0">
            <a:spAutoFit/>
          </a:bodyPr>
          <a:lstStyle/>
          <a:p>
            <a:r>
              <a:rPr lang="en-US" sz="2400" b="1" dirty="0">
                <a:solidFill>
                  <a:schemeClr val="accent5"/>
                </a:solidFill>
              </a:rPr>
              <a:t>Visualize Alignment</a:t>
            </a:r>
          </a:p>
        </p:txBody>
      </p:sp>
      <p:sp>
        <p:nvSpPr>
          <p:cNvPr id="51" name="TextBox 50">
            <a:extLst>
              <a:ext uri="{FF2B5EF4-FFF2-40B4-BE49-F238E27FC236}">
                <a16:creationId xmlns:a16="http://schemas.microsoft.com/office/drawing/2014/main" id="{C2311EF9-A983-4962-833D-1EB045E86E5D}"/>
              </a:ext>
            </a:extLst>
          </p:cNvPr>
          <p:cNvSpPr txBox="1"/>
          <p:nvPr/>
        </p:nvSpPr>
        <p:spPr>
          <a:xfrm>
            <a:off x="693773" y="4666940"/>
            <a:ext cx="1366345" cy="1200329"/>
          </a:xfrm>
          <a:prstGeom prst="rect">
            <a:avLst/>
          </a:prstGeom>
          <a:noFill/>
        </p:spPr>
        <p:txBody>
          <a:bodyPr wrap="square" rtlCol="0">
            <a:spAutoFit/>
          </a:bodyPr>
          <a:lstStyle/>
          <a:p>
            <a:pPr algn="ctr"/>
            <a:r>
              <a:rPr lang="en-US" sz="2400" b="1" dirty="0">
                <a:solidFill>
                  <a:schemeClr val="accent1"/>
                </a:solidFill>
              </a:rPr>
              <a:t>Genome Data Viewer</a:t>
            </a:r>
          </a:p>
        </p:txBody>
      </p:sp>
    </p:spTree>
    <p:extLst>
      <p:ext uri="{BB962C8B-B14F-4D97-AF65-F5344CB8AC3E}">
        <p14:creationId xmlns:p14="http://schemas.microsoft.com/office/powerpoint/2010/main" val="3375691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3336C-36B4-43A6-AC22-40AAB6B6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2517" y="1890810"/>
            <a:ext cx="7517524" cy="4967190"/>
          </a:xfrm>
          <a:prstGeom prst="rect">
            <a:avLst/>
          </a:prstGeom>
        </p:spPr>
      </p:pic>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pPr marL="0" indent="0">
              <a:buNone/>
            </a:pPr>
            <a:r>
              <a:rPr lang="en-US" sz="2400" dirty="0"/>
              <a:t>GDV is a genome “browser” which supports the visualization of genetic data mapped against &gt;1000 NCBI curated/annotated eukaryotic reference genomes</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Genome Data Viewer</a:t>
            </a:r>
          </a:p>
        </p:txBody>
      </p:sp>
      <p:sp>
        <p:nvSpPr>
          <p:cNvPr id="2" name="TextBox 1">
            <a:extLst>
              <a:ext uri="{FF2B5EF4-FFF2-40B4-BE49-F238E27FC236}">
                <a16:creationId xmlns:a16="http://schemas.microsoft.com/office/drawing/2014/main" id="{4677C4D6-6A5E-4988-AF7C-DCB30385420C}"/>
              </a:ext>
            </a:extLst>
          </p:cNvPr>
          <p:cNvSpPr txBox="1"/>
          <p:nvPr/>
        </p:nvSpPr>
        <p:spPr>
          <a:xfrm>
            <a:off x="6831724" y="6488668"/>
            <a:ext cx="5360276" cy="369332"/>
          </a:xfrm>
          <a:prstGeom prst="rect">
            <a:avLst/>
          </a:prstGeom>
          <a:noFill/>
        </p:spPr>
        <p:txBody>
          <a:bodyPr wrap="square" rtlCol="0">
            <a:spAutoFit/>
          </a:bodyPr>
          <a:lstStyle/>
          <a:p>
            <a:r>
              <a:rPr lang="en-US" dirty="0"/>
              <a:t>Website - </a:t>
            </a:r>
            <a:r>
              <a:rPr lang="en-US" dirty="0">
                <a:hlinkClick r:id="rId4"/>
              </a:rPr>
              <a:t>https://www.ncbi.nlm.nih.gov/genome/gdv/</a:t>
            </a:r>
            <a:r>
              <a:rPr lang="en-US" dirty="0"/>
              <a:t> </a:t>
            </a:r>
          </a:p>
        </p:txBody>
      </p:sp>
    </p:spTree>
    <p:extLst>
      <p:ext uri="{BB962C8B-B14F-4D97-AF65-F5344CB8AC3E}">
        <p14:creationId xmlns:p14="http://schemas.microsoft.com/office/powerpoint/2010/main" val="259828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pPr marL="0" indent="0">
              <a:buNone/>
            </a:pPr>
            <a:r>
              <a:rPr lang="en-US" sz="2400" dirty="0"/>
              <a:t>Data is visualized in “tracks”</a:t>
            </a:r>
          </a:p>
          <a:p>
            <a:pPr lvl="1"/>
            <a:r>
              <a:rPr lang="en-US" sz="2400" dirty="0"/>
              <a:t>Can include gene/feature annotations, sequence coverage, GWAS data, and more!</a:t>
            </a:r>
          </a:p>
          <a:p>
            <a:pPr lvl="1"/>
            <a:r>
              <a:rPr lang="en-US" sz="2400" dirty="0"/>
              <a:t>Users can mix/match between their own tracks and access NCBI/partner provided ones</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Genome Data Viewer</a:t>
            </a:r>
          </a:p>
        </p:txBody>
      </p:sp>
      <p:sp>
        <p:nvSpPr>
          <p:cNvPr id="2" name="TextBox 1">
            <a:extLst>
              <a:ext uri="{FF2B5EF4-FFF2-40B4-BE49-F238E27FC236}">
                <a16:creationId xmlns:a16="http://schemas.microsoft.com/office/drawing/2014/main" id="{4677C4D6-6A5E-4988-AF7C-DCB30385420C}"/>
              </a:ext>
            </a:extLst>
          </p:cNvPr>
          <p:cNvSpPr txBox="1"/>
          <p:nvPr/>
        </p:nvSpPr>
        <p:spPr>
          <a:xfrm>
            <a:off x="6831724" y="6488668"/>
            <a:ext cx="5360276" cy="369332"/>
          </a:xfrm>
          <a:prstGeom prst="rect">
            <a:avLst/>
          </a:prstGeom>
          <a:noFill/>
        </p:spPr>
        <p:txBody>
          <a:bodyPr wrap="square" rtlCol="0">
            <a:spAutoFit/>
          </a:bodyPr>
          <a:lstStyle/>
          <a:p>
            <a:r>
              <a:rPr lang="en-US" dirty="0"/>
              <a:t>Website - </a:t>
            </a:r>
            <a:r>
              <a:rPr lang="en-US" dirty="0">
                <a:hlinkClick r:id="rId3"/>
              </a:rPr>
              <a:t>https://www.ncbi.nlm.nih.gov/genome/gdv/</a:t>
            </a:r>
            <a:r>
              <a:rPr lang="en-US" dirty="0"/>
              <a:t> </a:t>
            </a:r>
          </a:p>
        </p:txBody>
      </p:sp>
      <p:pic>
        <p:nvPicPr>
          <p:cNvPr id="7" name="Picture 6">
            <a:extLst>
              <a:ext uri="{FF2B5EF4-FFF2-40B4-BE49-F238E27FC236}">
                <a16:creationId xmlns:a16="http://schemas.microsoft.com/office/drawing/2014/main" id="{982F978A-14B5-47C3-A1A0-2568D9E83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78621"/>
            <a:ext cx="12192000" cy="2615141"/>
          </a:xfrm>
          <a:prstGeom prst="rect">
            <a:avLst/>
          </a:prstGeom>
        </p:spPr>
      </p:pic>
    </p:spTree>
    <p:extLst>
      <p:ext uri="{BB962C8B-B14F-4D97-AF65-F5344CB8AC3E}">
        <p14:creationId xmlns:p14="http://schemas.microsoft.com/office/powerpoint/2010/main" val="179865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471449"/>
            <a:ext cx="5257800" cy="4191000"/>
          </a:xfrm>
        </p:spPr>
        <p:txBody>
          <a:bodyPr>
            <a:normAutofit lnSpcReduction="10000"/>
          </a:bodyPr>
          <a:lstStyle/>
          <a:p>
            <a:pPr marL="0" indent="0">
              <a:buNone/>
            </a:pPr>
            <a:r>
              <a:rPr lang="en-US" sz="2400" b="1" dirty="0"/>
              <a:t>Computational:</a:t>
            </a:r>
          </a:p>
          <a:p>
            <a:pPr>
              <a:buFontTx/>
              <a:buChar char="-"/>
            </a:pPr>
            <a:r>
              <a:rPr lang="en-US" sz="2400" dirty="0"/>
              <a:t>Access and navigate Genome Data Viewer</a:t>
            </a:r>
          </a:p>
          <a:p>
            <a:pPr>
              <a:buFontTx/>
              <a:buChar char="-"/>
            </a:pPr>
            <a:r>
              <a:rPr lang="en-US" sz="2400" dirty="0"/>
              <a:t>Upload custom data tracks to GDV</a:t>
            </a:r>
          </a:p>
          <a:p>
            <a:pPr>
              <a:buFontTx/>
              <a:buChar char="-"/>
            </a:pPr>
            <a:r>
              <a:rPr lang="en-US" sz="2400" dirty="0"/>
              <a:t>Parse biological meaning from alignment results</a:t>
            </a:r>
          </a:p>
          <a:p>
            <a:pPr>
              <a:buFontTx/>
              <a:buChar char="-"/>
            </a:pPr>
            <a:r>
              <a:rPr lang="en-US" sz="2400" dirty="0"/>
              <a:t>Use NCBI track data to find known clinical relevance</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Objective 3 - Goals</a:t>
            </a:r>
          </a:p>
        </p:txBody>
      </p:sp>
      <p:sp>
        <p:nvSpPr>
          <p:cNvPr id="2" name="Rectangle 1">
            <a:extLst>
              <a:ext uri="{FF2B5EF4-FFF2-40B4-BE49-F238E27FC236}">
                <a16:creationId xmlns:a16="http://schemas.microsoft.com/office/drawing/2014/main" id="{333B1626-10C0-415F-A5E1-CF707E5104D2}"/>
              </a:ext>
            </a:extLst>
          </p:cNvPr>
          <p:cNvSpPr/>
          <p:nvPr/>
        </p:nvSpPr>
        <p:spPr>
          <a:xfrm>
            <a:off x="5318234" y="6027003"/>
            <a:ext cx="6873766" cy="830997"/>
          </a:xfrm>
          <a:prstGeom prst="rect">
            <a:avLst/>
          </a:prstGeom>
        </p:spPr>
        <p:txBody>
          <a:bodyPr wrap="square">
            <a:spAutoFit/>
          </a:bodyPr>
          <a:lstStyle/>
          <a:p>
            <a:endParaRPr lang="en-US" sz="2400" dirty="0">
              <a:latin typeface="Helvetica" panose="020B0604020202020204" pitchFamily="34" charset="0"/>
              <a:cs typeface="Helvetica" panose="020B0604020202020204" pitchFamily="34" charset="0"/>
            </a:endParaRPr>
          </a:p>
          <a:p>
            <a:r>
              <a:rPr lang="en-US" sz="2400" dirty="0">
                <a:latin typeface="Helvetica" panose="020B0604020202020204" pitchFamily="34" charset="0"/>
                <a:cs typeface="Helvetica" panose="020B0604020202020204" pitchFamily="34" charset="0"/>
              </a:rPr>
              <a:t>Find the worksheet at </a:t>
            </a:r>
            <a:r>
              <a:rPr lang="en-US" sz="2400" dirty="0">
                <a:latin typeface="Helvetica" panose="020B0604020202020204" pitchFamily="34" charset="0"/>
                <a:cs typeface="Helvetica" panose="020B0604020202020204" pitchFamily="34" charset="0"/>
                <a:hlinkClick r:id="rId3"/>
              </a:rPr>
              <a:t>https://go.usa.gov/xH58U</a:t>
            </a:r>
            <a:endParaRPr lang="en-US" sz="2400" dirty="0">
              <a:latin typeface="Helvetica" panose="020B0604020202020204" pitchFamily="34" charset="0"/>
              <a:cs typeface="Helvetica" panose="020B0604020202020204" pitchFamily="34" charset="0"/>
            </a:endParaRPr>
          </a:p>
        </p:txBody>
      </p:sp>
      <p:sp>
        <p:nvSpPr>
          <p:cNvPr id="5" name="Content Placeholder 2">
            <a:extLst>
              <a:ext uri="{FF2B5EF4-FFF2-40B4-BE49-F238E27FC236}">
                <a16:creationId xmlns:a16="http://schemas.microsoft.com/office/drawing/2014/main" id="{4C46F5A3-EDAB-4576-A25B-A30BEE45C61D}"/>
              </a:ext>
            </a:extLst>
          </p:cNvPr>
          <p:cNvSpPr txBox="1">
            <a:spLocks/>
          </p:cNvSpPr>
          <p:nvPr/>
        </p:nvSpPr>
        <p:spPr>
          <a:xfrm>
            <a:off x="6934200" y="1471449"/>
            <a:ext cx="5257800" cy="4191000"/>
          </a:xfrm>
          <a:prstGeom prst="rect">
            <a:avLst/>
          </a:prstGeom>
        </p:spPr>
        <p:txBody>
          <a:bodyPr vert="horz" lIns="91440" tIns="45720" rIns="91440" bIns="45720" rtlCol="0">
            <a:normAutofit/>
          </a:bodyPr>
          <a:lstStyle>
            <a:lvl1pPr marL="228600" indent="-228600" algn="l" defTabSz="914400" rtl="0" eaLnBrk="1" latinLnBrk="0" hangingPunct="1">
              <a:lnSpc>
                <a:spcPct val="125000"/>
              </a:lnSpc>
              <a:spcBef>
                <a:spcPts val="1000"/>
              </a:spcBef>
              <a:buFont typeface="Arial"/>
              <a:buChar char="•"/>
              <a:defRPr sz="30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125000"/>
              </a:lnSpc>
              <a:spcBef>
                <a:spcPts val="500"/>
              </a:spcBef>
              <a:buFont typeface="Arial"/>
              <a:buChar char="•"/>
              <a:defRPr sz="28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125000"/>
              </a:lnSpc>
              <a:spcBef>
                <a:spcPts val="500"/>
              </a:spcBef>
              <a:buFont typeface="Arial"/>
              <a:buChar char="•"/>
              <a:defRPr sz="24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125000"/>
              </a:lnSpc>
              <a:spcBef>
                <a:spcPts val="500"/>
              </a:spcBef>
              <a:buFont typeface="Arial"/>
              <a:buChar char="•"/>
              <a:defRPr sz="20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125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400" b="1" dirty="0"/>
              <a:t>Case Study:</a:t>
            </a:r>
          </a:p>
          <a:p>
            <a:pPr>
              <a:buFontTx/>
              <a:buChar char="-"/>
            </a:pPr>
            <a:r>
              <a:rPr lang="en-US" sz="2400" dirty="0"/>
              <a:t>Identify structural changes between patient DNA and reference sequence to identify possible deletions in BBS related gene</a:t>
            </a:r>
          </a:p>
          <a:p>
            <a:pPr>
              <a:buFontTx/>
              <a:buChar char="-"/>
            </a:pPr>
            <a:r>
              <a:rPr lang="en-US" sz="2400" dirty="0"/>
              <a:t>Use NCBI </a:t>
            </a:r>
            <a:r>
              <a:rPr lang="en-US" sz="2400" dirty="0" err="1"/>
              <a:t>dbVar</a:t>
            </a:r>
            <a:r>
              <a:rPr lang="en-US" sz="2400" dirty="0"/>
              <a:t> data to match results to known structural variants</a:t>
            </a:r>
          </a:p>
        </p:txBody>
      </p:sp>
    </p:spTree>
    <p:extLst>
      <p:ext uri="{BB962C8B-B14F-4D97-AF65-F5344CB8AC3E}">
        <p14:creationId xmlns:p14="http://schemas.microsoft.com/office/powerpoint/2010/main" val="4231386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cap="small" dirty="0">
                <a:latin typeface="Helvetica" panose="020B0604020202020204" pitchFamily="34" charset="0"/>
                <a:ea typeface="+mj-ea"/>
                <a:cs typeface="Helvetica" panose="020B0604020202020204" pitchFamily="34" charset="0"/>
              </a:rPr>
              <a:t>What is NCBI?</a:t>
            </a:r>
          </a:p>
        </p:txBody>
      </p:sp>
      <p:sp>
        <p:nvSpPr>
          <p:cNvPr id="3" name="Content Placeholder 2"/>
          <p:cNvSpPr>
            <a:spLocks noGrp="1"/>
          </p:cNvSpPr>
          <p:nvPr>
            <p:ph sz="quarter" idx="10"/>
          </p:nvPr>
        </p:nvSpPr>
        <p:spPr>
          <a:xfrm>
            <a:off x="838200" y="1463675"/>
            <a:ext cx="10515600" cy="3930650"/>
          </a:xfrm>
        </p:spPr>
        <p:txBody>
          <a:bodyPr>
            <a:noAutofit/>
          </a:bodyPr>
          <a:lstStyle/>
          <a:p>
            <a:pPr marL="0" indent="0">
              <a:spcAft>
                <a:spcPts val="480"/>
              </a:spcAft>
              <a:buNone/>
            </a:pPr>
            <a:r>
              <a:rPr lang="en-US" sz="2600" dirty="0">
                <a:latin typeface="+mn-lt"/>
              </a:rPr>
              <a:t>We are a center within the NLM responsible for creation, curation and maintenance of medical and scientific databases </a:t>
            </a:r>
            <a:r>
              <a:rPr lang="en-US" sz="2600" i="1" dirty="0">
                <a:latin typeface="+mn-lt"/>
              </a:rPr>
              <a:t>and other things…</a:t>
            </a:r>
          </a:p>
          <a:p>
            <a:pPr marL="0" indent="0">
              <a:buNone/>
            </a:pPr>
            <a:br>
              <a:rPr lang="en-US" sz="2600" dirty="0">
                <a:latin typeface="+mn-lt"/>
              </a:rPr>
            </a:br>
            <a:endParaRPr lang="en-US" sz="2600" dirty="0">
              <a:latin typeface="+mn-lt"/>
            </a:endParaRPr>
          </a:p>
          <a:p>
            <a:pPr marL="0" indent="0">
              <a:buNone/>
            </a:pPr>
            <a:r>
              <a:rPr lang="en-US" sz="2600" i="1" dirty="0">
                <a:latin typeface="+mn-lt"/>
              </a:rPr>
              <a:t>We receive, create, archive &amp; make available biomedical information,</a:t>
            </a:r>
          </a:p>
          <a:p>
            <a:pPr marL="0" lvl="1" indent="0">
              <a:spcBef>
                <a:spcPts val="0"/>
              </a:spcBef>
              <a:buNone/>
            </a:pPr>
            <a:r>
              <a:rPr lang="en-US" sz="2600" i="1" dirty="0">
                <a:latin typeface="+mn-lt"/>
              </a:rPr>
              <a:t>as well as perform computational biology &amp; IT systems research…..</a:t>
            </a:r>
          </a:p>
          <a:p>
            <a:pPr marL="400050" lvl="1" indent="-53975">
              <a:buNone/>
            </a:pPr>
            <a:r>
              <a:rPr lang="en-US" sz="2600" i="1" dirty="0">
                <a:latin typeface="+mn-lt"/>
              </a:rPr>
              <a:t>            but we really aspire to help make sense of the information!</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300" y="2939844"/>
            <a:ext cx="7391400" cy="815228"/>
          </a:xfrm>
          <a:prstGeom prst="rect">
            <a:avLst/>
          </a:prstGeom>
        </p:spPr>
      </p:pic>
    </p:spTree>
    <p:custDataLst>
      <p:tags r:id="rId1"/>
    </p:custDataLst>
    <p:extLst>
      <p:ext uri="{BB962C8B-B14F-4D97-AF65-F5344CB8AC3E}">
        <p14:creationId xmlns:p14="http://schemas.microsoft.com/office/powerpoint/2010/main" val="166606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26" presetClass="emph" presetSubtype="0" fill="hold" grpId="0" nodeType="withEffect">
                                  <p:stCondLst>
                                    <p:cond delay="0"/>
                                  </p:stCondLst>
                                  <p:childTnLst>
                                    <p:animEffect transition="out" filter="fade">
                                      <p:cBhvr>
                                        <p:cTn id="17" dur="500" tmFilter="0, 0; .2, .5; .8, .5; 1, 0"/>
                                        <p:tgtEl>
                                          <p:spTgt spid="3">
                                            <p:txEl>
                                              <p:pRg st="4" end="4"/>
                                            </p:txEl>
                                          </p:spTgt>
                                        </p:tgtEl>
                                      </p:cBhvr>
                                    </p:animEffect>
                                    <p:animScale>
                                      <p:cBhvr>
                                        <p:cTn id="18" dur="250" autoRev="1" fill="hold"/>
                                        <p:tgtEl>
                                          <p:spTgt spid="3">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031C9D-1868-48D6-9AD6-F7CED14C1339}"/>
              </a:ext>
            </a:extLst>
          </p:cNvPr>
          <p:cNvSpPr>
            <a:spLocks noGrp="1"/>
          </p:cNvSpPr>
          <p:nvPr>
            <p:ph type="body" sz="quarter" idx="10"/>
          </p:nvPr>
        </p:nvSpPr>
        <p:spPr>
          <a:xfrm>
            <a:off x="838201" y="367863"/>
            <a:ext cx="10515600" cy="5575738"/>
          </a:xfrm>
        </p:spPr>
        <p:txBody>
          <a:bodyPr anchor="ctr">
            <a:normAutofit/>
          </a:bodyPr>
          <a:lstStyle/>
          <a:p>
            <a:pPr marL="0" indent="0" algn="ctr">
              <a:buNone/>
            </a:pPr>
            <a:r>
              <a:rPr lang="en-US" sz="6600" dirty="0"/>
              <a:t>GDV Walkthrough</a:t>
            </a:r>
          </a:p>
        </p:txBody>
      </p:sp>
    </p:spTree>
    <p:extLst>
      <p:ext uri="{BB962C8B-B14F-4D97-AF65-F5344CB8AC3E}">
        <p14:creationId xmlns:p14="http://schemas.microsoft.com/office/powerpoint/2010/main" val="299196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The most important question in cloud computing...</a:t>
            </a:r>
          </a:p>
          <a:p>
            <a:pPr marL="0" indent="0" algn="ctr">
              <a:buNone/>
            </a:pPr>
            <a:r>
              <a:rPr lang="en-US" sz="3200" b="1" u="sng" dirty="0">
                <a:gradFill flip="none" rotWithShape="1">
                  <a:gsLst>
                    <a:gs pos="0">
                      <a:srgbClr val="FF0000"/>
                    </a:gs>
                    <a:gs pos="19000">
                      <a:srgbClr val="FFC000"/>
                    </a:gs>
                    <a:gs pos="33000">
                      <a:srgbClr val="FFFF00">
                        <a:lumMod val="85000"/>
                      </a:srgbClr>
                    </a:gs>
                    <a:gs pos="100000">
                      <a:srgbClr val="7030A0"/>
                    </a:gs>
                    <a:gs pos="82000">
                      <a:srgbClr val="0070C0"/>
                    </a:gs>
                    <a:gs pos="64000">
                      <a:srgbClr val="00B050"/>
                    </a:gs>
                  </a:gsLst>
                  <a:lin ang="0" scaled="1"/>
                  <a:tileRect/>
                </a:gradFill>
              </a:rPr>
              <a:t>“How Much Will This Cost Me?”</a:t>
            </a:r>
          </a:p>
          <a:p>
            <a:pPr marL="0" indent="0">
              <a:buNone/>
            </a:pPr>
            <a:endParaRPr lang="en-US" sz="3200" b="1" u="sng" dirty="0">
              <a:gradFill flip="none" rotWithShape="1">
                <a:gsLst>
                  <a:gs pos="0">
                    <a:srgbClr val="FF0000"/>
                  </a:gs>
                  <a:gs pos="19000">
                    <a:srgbClr val="FFC000"/>
                  </a:gs>
                  <a:gs pos="40000">
                    <a:srgbClr val="FFFF00">
                      <a:lumMod val="76000"/>
                    </a:srgbClr>
                  </a:gs>
                  <a:gs pos="100000">
                    <a:srgbClr val="7030A0"/>
                  </a:gs>
                  <a:gs pos="82000">
                    <a:srgbClr val="0070C0"/>
                  </a:gs>
                  <a:gs pos="64000">
                    <a:srgbClr val="00B050"/>
                  </a:gs>
                </a:gsLst>
                <a:lin ang="0" scaled="1"/>
                <a:tileRect/>
              </a:gradFill>
            </a:endParaRP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sp>
        <p:nvSpPr>
          <p:cNvPr id="2" name="TextBox 1">
            <a:extLst>
              <a:ext uri="{FF2B5EF4-FFF2-40B4-BE49-F238E27FC236}">
                <a16:creationId xmlns:a16="http://schemas.microsoft.com/office/drawing/2014/main" id="{4677C4D6-6A5E-4988-AF7C-DCB30385420C}"/>
              </a:ext>
            </a:extLst>
          </p:cNvPr>
          <p:cNvSpPr txBox="1"/>
          <p:nvPr/>
        </p:nvSpPr>
        <p:spPr>
          <a:xfrm>
            <a:off x="6831724" y="6488668"/>
            <a:ext cx="5360276" cy="369332"/>
          </a:xfrm>
          <a:prstGeom prst="rect">
            <a:avLst/>
          </a:prstGeom>
          <a:noFill/>
        </p:spPr>
        <p:txBody>
          <a:bodyPr wrap="square" rtlCol="0">
            <a:spAutoFit/>
          </a:bodyPr>
          <a:lstStyle/>
          <a:p>
            <a:r>
              <a:rPr lang="en-US" dirty="0"/>
              <a:t>Website - </a:t>
            </a:r>
            <a:r>
              <a:rPr lang="en-US" dirty="0">
                <a:hlinkClick r:id="rId3"/>
              </a:rPr>
              <a:t>https://www.ncbi.nlm.nih.gov/genome/gdv/</a:t>
            </a:r>
            <a:r>
              <a:rPr lang="en-US" dirty="0"/>
              <a:t> </a:t>
            </a:r>
          </a:p>
        </p:txBody>
      </p:sp>
      <p:pic>
        <p:nvPicPr>
          <p:cNvPr id="8" name="Picture 2" descr="What is Amazon S3?. An introduction to Amazon S3, with… | by Jovan  Hernandez | Medium">
            <a:extLst>
              <a:ext uri="{FF2B5EF4-FFF2-40B4-BE49-F238E27FC236}">
                <a16:creationId xmlns:a16="http://schemas.microsoft.com/office/drawing/2014/main" id="{5A08FF94-DB2E-4B72-9E21-148EA64C3EA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6526924" y="4086151"/>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nderstanding EC2 | by AWS and More | Medium">
            <a:extLst>
              <a:ext uri="{FF2B5EF4-FFF2-40B4-BE49-F238E27FC236}">
                <a16:creationId xmlns:a16="http://schemas.microsoft.com/office/drawing/2014/main" id="{FD5BE837-29E0-4133-B02D-8B52B45FE8A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8654190" y="3909644"/>
            <a:ext cx="4156193" cy="2338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asily query AWS service logs using Amazon Athena | AWS Big Data Blog">
            <a:extLst>
              <a:ext uri="{FF2B5EF4-FFF2-40B4-BE49-F238E27FC236}">
                <a16:creationId xmlns:a16="http://schemas.microsoft.com/office/drawing/2014/main" id="{BA56C2A2-6688-4A00-B860-E63A88CDCC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24" y="4260659"/>
            <a:ext cx="2966572" cy="2088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89FEC967-5FD3-47D6-8161-4E312155F9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4016" y="4086151"/>
            <a:ext cx="1741061" cy="2437484"/>
          </a:xfrm>
          <a:prstGeom prst="rect">
            <a:avLst/>
          </a:prstGeom>
        </p:spPr>
      </p:pic>
    </p:spTree>
    <p:extLst>
      <p:ext uri="{BB962C8B-B14F-4D97-AF65-F5344CB8AC3E}">
        <p14:creationId xmlns:p14="http://schemas.microsoft.com/office/powerpoint/2010/main" val="54364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How much do you think today’s workshop cost per person?</a:t>
            </a:r>
          </a:p>
        </p:txBody>
      </p:sp>
    </p:spTree>
    <p:extLst>
      <p:ext uri="{BB962C8B-B14F-4D97-AF65-F5344CB8AC3E}">
        <p14:creationId xmlns:p14="http://schemas.microsoft.com/office/powerpoint/2010/main" val="1386990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The most important question in cloud computing...</a:t>
            </a:r>
          </a:p>
          <a:p>
            <a:pPr marL="0" indent="0" algn="ctr">
              <a:buNone/>
            </a:pPr>
            <a:r>
              <a:rPr lang="en-US" sz="3200" b="1" u="sng" dirty="0">
                <a:gradFill flip="none" rotWithShape="1">
                  <a:gsLst>
                    <a:gs pos="0">
                      <a:srgbClr val="FF0000"/>
                    </a:gs>
                    <a:gs pos="19000">
                      <a:srgbClr val="FFC000"/>
                    </a:gs>
                    <a:gs pos="33000">
                      <a:srgbClr val="FFFF00">
                        <a:lumMod val="85000"/>
                      </a:srgbClr>
                    </a:gs>
                    <a:gs pos="100000">
                      <a:srgbClr val="7030A0"/>
                    </a:gs>
                    <a:gs pos="82000">
                      <a:srgbClr val="0070C0"/>
                    </a:gs>
                    <a:gs pos="64000">
                      <a:srgbClr val="00B050"/>
                    </a:gs>
                  </a:gsLst>
                  <a:lin ang="0" scaled="1"/>
                  <a:tileRect/>
                </a:gradFill>
              </a:rPr>
              <a:t>“How Much Will This Cost Me?”</a:t>
            </a:r>
          </a:p>
          <a:p>
            <a:pPr marL="0" indent="0">
              <a:buNone/>
            </a:pPr>
            <a:endParaRPr lang="en-US" sz="3200" b="1" u="sng" dirty="0">
              <a:gradFill flip="none" rotWithShape="1">
                <a:gsLst>
                  <a:gs pos="0">
                    <a:srgbClr val="FF0000"/>
                  </a:gs>
                  <a:gs pos="19000">
                    <a:srgbClr val="FFC000"/>
                  </a:gs>
                  <a:gs pos="40000">
                    <a:srgbClr val="FFFF00"/>
                  </a:gs>
                  <a:gs pos="100000">
                    <a:srgbClr val="7030A0"/>
                  </a:gs>
                  <a:gs pos="82000">
                    <a:srgbClr val="0070C0"/>
                  </a:gs>
                  <a:gs pos="64000">
                    <a:srgbClr val="00B050"/>
                  </a:gs>
                </a:gsLst>
                <a:lin ang="0" scaled="1"/>
                <a:tileRect/>
              </a:gradFill>
            </a:endParaRPr>
          </a:p>
          <a:p>
            <a:pPr marL="0" indent="0" algn="ctr">
              <a:buNone/>
            </a:pPr>
            <a:r>
              <a:rPr lang="en-US" sz="3200" u="sng" dirty="0"/>
              <a:t>Everything you did in this workshop cost ~$0.50</a:t>
            </a:r>
            <a:endParaRPr lang="en-US" sz="3200" dirty="0"/>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sp>
        <p:nvSpPr>
          <p:cNvPr id="2" name="TextBox 1">
            <a:extLst>
              <a:ext uri="{FF2B5EF4-FFF2-40B4-BE49-F238E27FC236}">
                <a16:creationId xmlns:a16="http://schemas.microsoft.com/office/drawing/2014/main" id="{4677C4D6-6A5E-4988-AF7C-DCB30385420C}"/>
              </a:ext>
            </a:extLst>
          </p:cNvPr>
          <p:cNvSpPr txBox="1"/>
          <p:nvPr/>
        </p:nvSpPr>
        <p:spPr>
          <a:xfrm>
            <a:off x="6831724" y="6488668"/>
            <a:ext cx="5360276" cy="369332"/>
          </a:xfrm>
          <a:prstGeom prst="rect">
            <a:avLst/>
          </a:prstGeom>
          <a:noFill/>
        </p:spPr>
        <p:txBody>
          <a:bodyPr wrap="square" rtlCol="0">
            <a:spAutoFit/>
          </a:bodyPr>
          <a:lstStyle/>
          <a:p>
            <a:r>
              <a:rPr lang="en-US" dirty="0"/>
              <a:t>Website - </a:t>
            </a:r>
            <a:r>
              <a:rPr lang="en-US" dirty="0">
                <a:hlinkClick r:id="rId3"/>
              </a:rPr>
              <a:t>https://www.ncbi.nlm.nih.gov/genome/gdv/</a:t>
            </a:r>
            <a:r>
              <a:rPr lang="en-US" dirty="0"/>
              <a:t> </a:t>
            </a:r>
          </a:p>
        </p:txBody>
      </p:sp>
      <p:pic>
        <p:nvPicPr>
          <p:cNvPr id="8" name="Picture 2" descr="What is Amazon S3?. An introduction to Amazon S3, with… | by Jovan  Hernandez | Medium">
            <a:extLst>
              <a:ext uri="{FF2B5EF4-FFF2-40B4-BE49-F238E27FC236}">
                <a16:creationId xmlns:a16="http://schemas.microsoft.com/office/drawing/2014/main" id="{5A08FF94-DB2E-4B72-9E21-148EA64C3EA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3621" y1="56500" x2="44483" y2="55500"/>
                        <a14:foregroundMark x1="44483" y1="55500" x2="48448" y2="79500"/>
                        <a14:foregroundMark x1="48448" y1="79500" x2="52414" y2="57000"/>
                        <a14:foregroundMark x1="55345" y1="79500" x2="54138" y2="54000"/>
                        <a14:foregroundMark x1="54138" y1="54000" x2="52601" y2="53301"/>
                        <a14:foregroundMark x1="45205" y1="55174" x2="44655" y2="75500"/>
                        <a14:foregroundMark x1="44655" y1="75500" x2="53448" y2="84000"/>
                        <a14:foregroundMark x1="53448" y1="84000" x2="55345" y2="74000"/>
                        <a14:backgroundMark x1="44138" y1="44500" x2="53966" y2="47500"/>
                        <a14:backgroundMark x1="43793" y1="48000" x2="52241" y2="48000"/>
                      </a14:backgroundRemoval>
                    </a14:imgEffect>
                  </a14:imgLayer>
                </a14:imgProps>
              </a:ext>
              <a:ext uri="{28A0092B-C50C-407E-A947-70E740481C1C}">
                <a14:useLocalDpi xmlns:a14="http://schemas.microsoft.com/office/drawing/2010/main" val="0"/>
              </a:ext>
            </a:extLst>
          </a:blip>
          <a:srcRect l="11724" r="42235"/>
          <a:stretch/>
        </p:blipFill>
        <p:spPr bwMode="auto">
          <a:xfrm>
            <a:off x="6526924" y="4086151"/>
            <a:ext cx="2984938" cy="22356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Understanding EC2 | by AWS and More | Medium">
            <a:extLst>
              <a:ext uri="{FF2B5EF4-FFF2-40B4-BE49-F238E27FC236}">
                <a16:creationId xmlns:a16="http://schemas.microsoft.com/office/drawing/2014/main" id="{FD5BE837-29E0-4133-B02D-8B52B45FE8A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953" b="99289" l="10000" r="90000">
                        <a14:foregroundMark x1="33067" y1="13270" x2="33733" y2="94550"/>
                        <a14:foregroundMark x1="33733" y1="94550" x2="67200" y2="98578"/>
                        <a14:foregroundMark x1="67200" y1="98578" x2="71600" y2="79621"/>
                        <a14:foregroundMark x1="71600" y1="79621" x2="70933" y2="19668"/>
                        <a14:foregroundMark x1="70933" y1="19668" x2="60267" y2="10190"/>
                        <a14:foregroundMark x1="60267" y1="10190" x2="36667" y2="10190"/>
                        <a14:foregroundMark x1="36667" y1="10190" x2="33200" y2="13270"/>
                        <a14:foregroundMark x1="63600" y1="87678" x2="63867" y2="87441"/>
                        <a14:foregroundMark x1="65333" y1="92180" x2="65333" y2="92180"/>
                        <a14:foregroundMark x1="64400" y1="91232" x2="64533" y2="94550"/>
                        <a14:foregroundMark x1="67200" y1="99289" x2="73200" y2="82227"/>
                        <a14:foregroundMark x1="73200" y1="82227" x2="72000" y2="80569"/>
                      </a14:backgroundRemoval>
                    </a14:imgEffect>
                  </a14:imgLayer>
                </a14:imgProps>
              </a:ext>
              <a:ext uri="{28A0092B-C50C-407E-A947-70E740481C1C}">
                <a14:useLocalDpi xmlns:a14="http://schemas.microsoft.com/office/drawing/2010/main" val="0"/>
              </a:ext>
            </a:extLst>
          </a:blip>
          <a:srcRect/>
          <a:stretch>
            <a:fillRect/>
          </a:stretch>
        </p:blipFill>
        <p:spPr bwMode="auto">
          <a:xfrm>
            <a:off x="8654190" y="3909644"/>
            <a:ext cx="4156193" cy="23385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asily query AWS service logs using Amazon Athena | AWS Big Data Blog">
            <a:extLst>
              <a:ext uri="{FF2B5EF4-FFF2-40B4-BE49-F238E27FC236}">
                <a16:creationId xmlns:a16="http://schemas.microsoft.com/office/drawing/2014/main" id="{BA56C2A2-6688-4A00-B860-E63A88CDCC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924" y="4260659"/>
            <a:ext cx="2966572" cy="20884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picture containing icon&#10;&#10;Description automatically generated">
            <a:extLst>
              <a:ext uri="{FF2B5EF4-FFF2-40B4-BE49-F238E27FC236}">
                <a16:creationId xmlns:a16="http://schemas.microsoft.com/office/drawing/2014/main" id="{89FEC967-5FD3-47D6-8161-4E312155F9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4016" y="4086151"/>
            <a:ext cx="1741061" cy="2437484"/>
          </a:xfrm>
          <a:prstGeom prst="rect">
            <a:avLst/>
          </a:prstGeom>
        </p:spPr>
      </p:pic>
    </p:spTree>
    <p:extLst>
      <p:ext uri="{BB962C8B-B14F-4D97-AF65-F5344CB8AC3E}">
        <p14:creationId xmlns:p14="http://schemas.microsoft.com/office/powerpoint/2010/main" val="73253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FF7762-7E45-4BC5-BCDB-E47C4545DF02}"/>
              </a:ext>
            </a:extLst>
          </p:cNvPr>
          <p:cNvSpPr>
            <a:spLocks noGrp="1"/>
          </p:cNvSpPr>
          <p:nvPr>
            <p:ph sz="quarter" idx="10"/>
          </p:nvPr>
        </p:nvSpPr>
        <p:spPr>
          <a:xfrm>
            <a:off x="838200" y="1217887"/>
            <a:ext cx="10515600" cy="4191000"/>
          </a:xfrm>
        </p:spPr>
        <p:txBody>
          <a:bodyPr>
            <a:noAutofit/>
          </a:bodyPr>
          <a:lstStyle/>
          <a:p>
            <a:r>
              <a:rPr lang="en-US" sz="3200" dirty="0"/>
              <a:t>AWS strives to be transparent about costs</a:t>
            </a:r>
          </a:p>
          <a:p>
            <a:pPr lvl="1"/>
            <a:r>
              <a:rPr lang="en-US" sz="3000" dirty="0">
                <a:hlinkClick r:id="rId3"/>
              </a:rPr>
              <a:t>https://calculator.aws/#/estimate</a:t>
            </a:r>
            <a:r>
              <a:rPr lang="en-US" sz="3000" dirty="0"/>
              <a:t> - Build a price estimate based on anticipated service usage</a:t>
            </a:r>
          </a:p>
          <a:p>
            <a:pPr lvl="1"/>
            <a:r>
              <a:rPr lang="en-US" dirty="0">
                <a:hlinkClick r:id="rId4"/>
              </a:rPr>
              <a:t>https://aws.amazon.com/free/</a:t>
            </a:r>
            <a:r>
              <a:rPr lang="en-US" dirty="0"/>
              <a:t> - View free-tier uses on most AWS services</a:t>
            </a:r>
          </a:p>
          <a:p>
            <a:pPr lvl="1"/>
            <a:r>
              <a:rPr lang="en-US" sz="3000" dirty="0"/>
              <a:t>Several tools such as Cost Explorer can help you break down usage across a group</a:t>
            </a:r>
          </a:p>
        </p:txBody>
      </p:sp>
      <p:sp>
        <p:nvSpPr>
          <p:cNvPr id="6" name="Title 1">
            <a:extLst>
              <a:ext uri="{FF2B5EF4-FFF2-40B4-BE49-F238E27FC236}">
                <a16:creationId xmlns:a16="http://schemas.microsoft.com/office/drawing/2014/main" id="{E836A492-CB76-45A8-9E0A-2945583E2B8F}"/>
              </a:ext>
            </a:extLst>
          </p:cNvPr>
          <p:cNvSpPr txBox="1">
            <a:spLocks/>
          </p:cNvSpPr>
          <p:nvPr/>
        </p:nvSpPr>
        <p:spPr>
          <a:xfrm>
            <a:off x="838200" y="231775"/>
            <a:ext cx="10515600" cy="835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r>
              <a:rPr lang="en-US" dirty="0"/>
              <a:t>Billing</a:t>
            </a:r>
          </a:p>
        </p:txBody>
      </p:sp>
      <p:sp>
        <p:nvSpPr>
          <p:cNvPr id="2" name="TextBox 1">
            <a:extLst>
              <a:ext uri="{FF2B5EF4-FFF2-40B4-BE49-F238E27FC236}">
                <a16:creationId xmlns:a16="http://schemas.microsoft.com/office/drawing/2014/main" id="{4677C4D6-6A5E-4988-AF7C-DCB30385420C}"/>
              </a:ext>
            </a:extLst>
          </p:cNvPr>
          <p:cNvSpPr txBox="1"/>
          <p:nvPr/>
        </p:nvSpPr>
        <p:spPr>
          <a:xfrm>
            <a:off x="6831724" y="6488668"/>
            <a:ext cx="5360276" cy="369332"/>
          </a:xfrm>
          <a:prstGeom prst="rect">
            <a:avLst/>
          </a:prstGeom>
          <a:noFill/>
        </p:spPr>
        <p:txBody>
          <a:bodyPr wrap="square" rtlCol="0">
            <a:spAutoFit/>
          </a:bodyPr>
          <a:lstStyle/>
          <a:p>
            <a:r>
              <a:rPr lang="en-US" dirty="0"/>
              <a:t>Website - </a:t>
            </a:r>
            <a:r>
              <a:rPr lang="en-US" dirty="0">
                <a:hlinkClick r:id="rId5"/>
              </a:rPr>
              <a:t>https://www.ncbi.nlm.nih.gov/genome/gdv/</a:t>
            </a:r>
            <a:r>
              <a:rPr lang="en-US" dirty="0"/>
              <a:t> </a:t>
            </a:r>
          </a:p>
        </p:txBody>
      </p:sp>
    </p:spTree>
    <p:extLst>
      <p:ext uri="{BB962C8B-B14F-4D97-AF65-F5344CB8AC3E}">
        <p14:creationId xmlns:p14="http://schemas.microsoft.com/office/powerpoint/2010/main" val="11522234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9EB8F3-8641-4335-A60D-2FF61C0CB6C7}"/>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71AF7C8A-B668-445A-9CED-C470043EAE46}"/>
              </a:ext>
            </a:extLst>
          </p:cNvPr>
          <p:cNvSpPr>
            <a:spLocks noGrp="1"/>
          </p:cNvSpPr>
          <p:nvPr>
            <p:ph type="body" sz="quarter" idx="11"/>
          </p:nvPr>
        </p:nvSpPr>
        <p:spPr>
          <a:xfrm>
            <a:off x="483476" y="1662195"/>
            <a:ext cx="2793124" cy="4423015"/>
          </a:xfrm>
        </p:spPr>
        <p:txBody>
          <a:bodyPr>
            <a:normAutofit/>
          </a:bodyPr>
          <a:lstStyle/>
          <a:p>
            <a:r>
              <a:rPr lang="en-US" sz="2000" dirty="0"/>
              <a:t>Cooper Park, PhD</a:t>
            </a:r>
            <a:br>
              <a:rPr lang="en-US" sz="2000" dirty="0"/>
            </a:br>
            <a:r>
              <a:rPr lang="en-US" sz="2000" dirty="0"/>
              <a:t>Wayne Matten, PhD</a:t>
            </a:r>
            <a:br>
              <a:rPr lang="en-US" sz="2000" dirty="0"/>
            </a:br>
            <a:r>
              <a:rPr lang="en-US" sz="2000" dirty="0"/>
              <a:t>Adelaide Rhodes, PhD</a:t>
            </a:r>
            <a:br>
              <a:rPr lang="en-US" sz="2000" dirty="0"/>
            </a:br>
            <a:r>
              <a:rPr lang="en-US" sz="2000" dirty="0"/>
              <a:t>Peter Cooper, PhD</a:t>
            </a:r>
            <a:br>
              <a:rPr lang="en-US" sz="2000" dirty="0"/>
            </a:br>
            <a:endParaRPr lang="en-US" sz="2000" dirty="0"/>
          </a:p>
        </p:txBody>
      </p:sp>
      <p:sp>
        <p:nvSpPr>
          <p:cNvPr id="6" name="Text Placeholder 5">
            <a:extLst>
              <a:ext uri="{FF2B5EF4-FFF2-40B4-BE49-F238E27FC236}">
                <a16:creationId xmlns:a16="http://schemas.microsoft.com/office/drawing/2014/main" id="{06558D09-441A-4E92-814A-2F7592DE9321}"/>
              </a:ext>
            </a:extLst>
          </p:cNvPr>
          <p:cNvSpPr>
            <a:spLocks noGrp="1"/>
          </p:cNvSpPr>
          <p:nvPr>
            <p:ph type="body" sz="quarter" idx="13"/>
          </p:nvPr>
        </p:nvSpPr>
        <p:spPr>
          <a:xfrm>
            <a:off x="6259582" y="1657427"/>
            <a:ext cx="2547108" cy="4423015"/>
          </a:xfrm>
        </p:spPr>
        <p:txBody>
          <a:bodyPr>
            <a:normAutofit/>
          </a:bodyPr>
          <a:lstStyle/>
          <a:p>
            <a:br>
              <a:rPr lang="en-US" sz="2000" dirty="0"/>
            </a:br>
            <a:endParaRPr lang="en-US" sz="2000" dirty="0"/>
          </a:p>
          <a:p>
            <a:endParaRPr lang="en-US" sz="2000" dirty="0"/>
          </a:p>
        </p:txBody>
      </p:sp>
      <p:sp>
        <p:nvSpPr>
          <p:cNvPr id="7" name="Text Placeholder 6">
            <a:extLst>
              <a:ext uri="{FF2B5EF4-FFF2-40B4-BE49-F238E27FC236}">
                <a16:creationId xmlns:a16="http://schemas.microsoft.com/office/drawing/2014/main" id="{CDFBA015-915B-4EEA-B06F-F31AF6214D7E}"/>
              </a:ext>
            </a:extLst>
          </p:cNvPr>
          <p:cNvSpPr>
            <a:spLocks noGrp="1"/>
          </p:cNvSpPr>
          <p:nvPr>
            <p:ph type="body" sz="quarter" idx="14"/>
          </p:nvPr>
        </p:nvSpPr>
        <p:spPr>
          <a:xfrm>
            <a:off x="3548890" y="1657426"/>
            <a:ext cx="2547109" cy="4423015"/>
          </a:xfrm>
        </p:spPr>
        <p:txBody>
          <a:bodyPr>
            <a:normAutofit/>
          </a:bodyPr>
          <a:lstStyle/>
          <a:p>
            <a:r>
              <a:rPr lang="en-US" sz="2000" dirty="0"/>
              <a:t>Alexa </a:t>
            </a:r>
            <a:r>
              <a:rPr lang="en-US" sz="2000" dirty="0" err="1"/>
              <a:t>Salsbury</a:t>
            </a:r>
            <a:r>
              <a:rPr lang="en-US" sz="2000" dirty="0"/>
              <a:t>, PhD</a:t>
            </a:r>
            <a:br>
              <a:rPr lang="en-US" sz="2000" dirty="0"/>
            </a:br>
            <a:r>
              <a:rPr lang="en-US" sz="2000" dirty="0"/>
              <a:t>Rana Morris, PhD</a:t>
            </a:r>
            <a:br>
              <a:rPr lang="en-US" sz="2000" dirty="0"/>
            </a:br>
            <a:r>
              <a:rPr lang="en-US" sz="2000" dirty="0"/>
              <a:t>Dan Rice, PhD</a:t>
            </a:r>
          </a:p>
          <a:p>
            <a:endParaRPr lang="en-US" sz="2000" u="sng" dirty="0"/>
          </a:p>
        </p:txBody>
      </p:sp>
      <p:sp>
        <p:nvSpPr>
          <p:cNvPr id="9" name="Text Placeholder 8">
            <a:extLst>
              <a:ext uri="{FF2B5EF4-FFF2-40B4-BE49-F238E27FC236}">
                <a16:creationId xmlns:a16="http://schemas.microsoft.com/office/drawing/2014/main" id="{558561FA-EC65-442E-9532-7EA74CE74A7F}"/>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751406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normAutofit/>
          </a:bodyPr>
          <a:lstStyle/>
          <a:p>
            <a:r>
              <a:rPr lang="en-US" dirty="0"/>
              <a:t>Accessing data tables with AWS Glue</a:t>
            </a:r>
          </a:p>
        </p:txBody>
      </p:sp>
      <p:sp>
        <p:nvSpPr>
          <p:cNvPr id="3" name="TextBox 2">
            <a:extLst>
              <a:ext uri="{FF2B5EF4-FFF2-40B4-BE49-F238E27FC236}">
                <a16:creationId xmlns:a16="http://schemas.microsoft.com/office/drawing/2014/main" id="{BF84FC24-75FE-4E55-B4A4-3FD3DC4A32AA}"/>
              </a:ext>
            </a:extLst>
          </p:cNvPr>
          <p:cNvSpPr txBox="1"/>
          <p:nvPr/>
        </p:nvSpPr>
        <p:spPr>
          <a:xfrm>
            <a:off x="620110" y="1450428"/>
            <a:ext cx="10733690"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Athena is just a tool to analyze tables. Therefore, we still need a way to import the tables we want into Athena.</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AWS Glue creates “crawlers” which automatically parse a data table into Athena. </a:t>
            </a:r>
          </a:p>
          <a:p>
            <a:pPr marL="457200"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Benefits include:</a:t>
            </a:r>
          </a:p>
          <a:p>
            <a:pPr marL="914400" lvl="1"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Automatically identify file format of table file</a:t>
            </a:r>
          </a:p>
          <a:p>
            <a:pPr marL="914400" lvl="1"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Can add multiple tables at once</a:t>
            </a:r>
          </a:p>
          <a:p>
            <a:pPr marL="914400" lvl="1" indent="-457200">
              <a:buFont typeface="Arial" panose="020B0604020202020204" pitchFamily="34" charset="0"/>
              <a:buChar char="•"/>
            </a:pPr>
            <a:r>
              <a:rPr lang="en-US" sz="2800" dirty="0">
                <a:latin typeface="Helvetica" panose="020B0604020202020204" pitchFamily="34" charset="0"/>
                <a:cs typeface="Helvetica" panose="020B0604020202020204" pitchFamily="34" charset="0"/>
              </a:rPr>
              <a:t>Automatically update table on regular interval</a:t>
            </a:r>
          </a:p>
          <a:p>
            <a:pPr marL="914400" lvl="1" indent="-457200">
              <a:buFont typeface="Arial" panose="020B0604020202020204" pitchFamily="34" charset="0"/>
              <a:buChar char="•"/>
            </a:pPr>
            <a:endParaRPr lang="en-US" sz="2800" dirty="0">
              <a:latin typeface="Helvetica" panose="020B0604020202020204" pitchFamily="34" charset="0"/>
              <a:cs typeface="Helvetica" panose="020B0604020202020204" pitchFamily="34" charset="0"/>
            </a:endParaRPr>
          </a:p>
        </p:txBody>
      </p:sp>
      <p:pic>
        <p:nvPicPr>
          <p:cNvPr id="5" name="Picture 4" descr="A picture containing icon&#10;&#10;Description automatically generated">
            <a:extLst>
              <a:ext uri="{FF2B5EF4-FFF2-40B4-BE49-F238E27FC236}">
                <a16:creationId xmlns:a16="http://schemas.microsoft.com/office/drawing/2014/main" id="{C2C22C36-A613-4134-86BC-304DD6744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3832" y="4260303"/>
            <a:ext cx="2028168" cy="2839435"/>
          </a:xfrm>
          <a:prstGeom prst="rect">
            <a:avLst/>
          </a:prstGeom>
        </p:spPr>
      </p:pic>
    </p:spTree>
    <p:extLst>
      <p:ext uri="{BB962C8B-B14F-4D97-AF65-F5344CB8AC3E}">
        <p14:creationId xmlns:p14="http://schemas.microsoft.com/office/powerpoint/2010/main" val="2564530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C3F1-9137-4A97-B9CE-52EFB70CEDD3}"/>
              </a:ext>
            </a:extLst>
          </p:cNvPr>
          <p:cNvSpPr>
            <a:spLocks noGrp="1"/>
          </p:cNvSpPr>
          <p:nvPr>
            <p:ph type="title"/>
          </p:nvPr>
        </p:nvSpPr>
        <p:spPr>
          <a:xfrm>
            <a:off x="640080" y="5481637"/>
            <a:ext cx="10911840" cy="640081"/>
          </a:xfrm>
        </p:spPr>
        <p:txBody>
          <a:bodyPr vert="horz" lIns="91440" tIns="45720" rIns="91440" bIns="45720" rtlCol="0" anchor="ctr">
            <a:normAutofit/>
          </a:bodyPr>
          <a:lstStyle/>
          <a:p>
            <a:pPr algn="ctr"/>
            <a:r>
              <a:rPr lang="en-US" sz="4000" b="1" dirty="0">
                <a:latin typeface="+mj-lt"/>
                <a:ea typeface="+mj-ea"/>
                <a:cs typeface="+mj-cs"/>
              </a:rPr>
              <a:t>What is “The Cloud”</a:t>
            </a:r>
          </a:p>
        </p:txBody>
      </p:sp>
      <p:pic>
        <p:nvPicPr>
          <p:cNvPr id="8" name="Content Placeholder 7" descr="A picture containing sky, light, black, wire&#10;&#10;Description automatically generated">
            <a:extLst>
              <a:ext uri="{FF2B5EF4-FFF2-40B4-BE49-F238E27FC236}">
                <a16:creationId xmlns:a16="http://schemas.microsoft.com/office/drawing/2014/main" id="{0991129C-D53A-44AA-ADBC-8988DCA3F8FE}"/>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041" r="1" b="4308"/>
          <a:stretch/>
        </p:blipFill>
        <p:spPr>
          <a:xfrm>
            <a:off x="640080" y="421005"/>
            <a:ext cx="10911840" cy="4836795"/>
          </a:xfrm>
          <a:prstGeom prst="rect">
            <a:avLst/>
          </a:prstGeom>
          <a:ln w="19050">
            <a:solidFill>
              <a:schemeClr val="tx1"/>
            </a:solidFill>
            <a:miter lim="800000"/>
          </a:ln>
        </p:spPr>
      </p:pic>
    </p:spTree>
    <p:extLst>
      <p:ext uri="{BB962C8B-B14F-4D97-AF65-F5344CB8AC3E}">
        <p14:creationId xmlns:p14="http://schemas.microsoft.com/office/powerpoint/2010/main" val="24179930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lectronics, computer, white&#10;&#10;Description automatically generated">
            <a:extLst>
              <a:ext uri="{FF2B5EF4-FFF2-40B4-BE49-F238E27FC236}">
                <a16:creationId xmlns:a16="http://schemas.microsoft.com/office/drawing/2014/main" id="{F76D9D2F-A9F5-4298-914E-BB8F5AD3D9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05058" y="2383298"/>
            <a:ext cx="2993064" cy="2091404"/>
          </a:xfrm>
          <a:prstGeom prst="rect">
            <a:avLst/>
          </a:prstGeom>
        </p:spPr>
      </p:pic>
      <p:sp>
        <p:nvSpPr>
          <p:cNvPr id="10" name="TextBox 9">
            <a:extLst>
              <a:ext uri="{FF2B5EF4-FFF2-40B4-BE49-F238E27FC236}">
                <a16:creationId xmlns:a16="http://schemas.microsoft.com/office/drawing/2014/main" id="{37B354AB-F5ED-4F7F-97EB-C28296F78608}"/>
              </a:ext>
            </a:extLst>
          </p:cNvPr>
          <p:cNvSpPr txBox="1"/>
          <p:nvPr/>
        </p:nvSpPr>
        <p:spPr>
          <a:xfrm>
            <a:off x="314325" y="228600"/>
            <a:ext cx="11458575" cy="1015663"/>
          </a:xfrm>
          <a:prstGeom prst="rect">
            <a:avLst/>
          </a:prstGeom>
          <a:noFill/>
        </p:spPr>
        <p:txBody>
          <a:bodyPr wrap="square" rtlCol="0">
            <a:spAutoFit/>
          </a:bodyPr>
          <a:lstStyle/>
          <a:p>
            <a:pPr algn="ctr"/>
            <a:r>
              <a:rPr lang="en-US" sz="3000" b="1" dirty="0"/>
              <a:t>A “one-stop shop” for high-demand computing services delivered across the internet</a:t>
            </a:r>
          </a:p>
        </p:txBody>
      </p:sp>
      <p:pic>
        <p:nvPicPr>
          <p:cNvPr id="12" name="Picture 11">
            <a:extLst>
              <a:ext uri="{FF2B5EF4-FFF2-40B4-BE49-F238E27FC236}">
                <a16:creationId xmlns:a16="http://schemas.microsoft.com/office/drawing/2014/main" id="{867C504D-BECD-4975-8EDE-375CB93B04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2947" y="1176122"/>
            <a:ext cx="2993063" cy="1549948"/>
          </a:xfrm>
          <a:prstGeom prst="rect">
            <a:avLst/>
          </a:prstGeom>
        </p:spPr>
      </p:pic>
      <p:sp>
        <p:nvSpPr>
          <p:cNvPr id="13" name="TextBox 12">
            <a:extLst>
              <a:ext uri="{FF2B5EF4-FFF2-40B4-BE49-F238E27FC236}">
                <a16:creationId xmlns:a16="http://schemas.microsoft.com/office/drawing/2014/main" id="{27AA5F57-8744-4852-A5B3-923A32902AB4}"/>
              </a:ext>
            </a:extLst>
          </p:cNvPr>
          <p:cNvSpPr txBox="1"/>
          <p:nvPr/>
        </p:nvSpPr>
        <p:spPr>
          <a:xfrm>
            <a:off x="720709" y="2685390"/>
            <a:ext cx="2749214" cy="553998"/>
          </a:xfrm>
          <a:prstGeom prst="rect">
            <a:avLst/>
          </a:prstGeom>
          <a:noFill/>
        </p:spPr>
        <p:txBody>
          <a:bodyPr wrap="none" rtlCol="0">
            <a:spAutoFit/>
          </a:bodyPr>
          <a:lstStyle/>
          <a:p>
            <a:r>
              <a:rPr lang="en-US" sz="3000" dirty="0">
                <a:solidFill>
                  <a:schemeClr val="accent5"/>
                </a:solidFill>
              </a:rPr>
              <a:t>Compute Power</a:t>
            </a:r>
          </a:p>
        </p:txBody>
      </p:sp>
      <p:pic>
        <p:nvPicPr>
          <p:cNvPr id="15" name="Picture 14" descr="Icon&#10;&#10;Description automatically generated">
            <a:extLst>
              <a:ext uri="{FF2B5EF4-FFF2-40B4-BE49-F238E27FC236}">
                <a16:creationId xmlns:a16="http://schemas.microsoft.com/office/drawing/2014/main" id="{9703C5A8-5CD2-45A0-BA29-7DF6E48D12B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20973" y="911328"/>
            <a:ext cx="2756535" cy="2079535"/>
          </a:xfrm>
          <a:prstGeom prst="rect">
            <a:avLst/>
          </a:prstGeom>
        </p:spPr>
      </p:pic>
      <p:pic>
        <p:nvPicPr>
          <p:cNvPr id="18" name="Picture 17" descr="Icon&#10;&#10;Description automatically generated">
            <a:extLst>
              <a:ext uri="{FF2B5EF4-FFF2-40B4-BE49-F238E27FC236}">
                <a16:creationId xmlns:a16="http://schemas.microsoft.com/office/drawing/2014/main" id="{E3087833-0C86-494A-BAE6-3FE668E3BFDE}"/>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34371" y="3806067"/>
            <a:ext cx="1870212" cy="1962150"/>
          </a:xfrm>
          <a:prstGeom prst="rect">
            <a:avLst/>
          </a:prstGeom>
        </p:spPr>
      </p:pic>
      <p:cxnSp>
        <p:nvCxnSpPr>
          <p:cNvPr id="24" name="Connector: Elbow 23">
            <a:extLst>
              <a:ext uri="{FF2B5EF4-FFF2-40B4-BE49-F238E27FC236}">
                <a16:creationId xmlns:a16="http://schemas.microsoft.com/office/drawing/2014/main" id="{D0C628C1-4AFE-4AD7-B16E-CF65BF015D7B}"/>
              </a:ext>
            </a:extLst>
          </p:cNvPr>
          <p:cNvCxnSpPr>
            <a:endCxn id="12" idx="3"/>
          </p:cNvCxnSpPr>
          <p:nvPr/>
        </p:nvCxnSpPr>
        <p:spPr>
          <a:xfrm rot="10800000">
            <a:off x="3566011" y="1951097"/>
            <a:ext cx="1929915" cy="678257"/>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51DA6B6-187B-4931-8798-F7EDE8300C81}"/>
              </a:ext>
            </a:extLst>
          </p:cNvPr>
          <p:cNvCxnSpPr>
            <a:cxnSpLocks/>
          </p:cNvCxnSpPr>
          <p:nvPr/>
        </p:nvCxnSpPr>
        <p:spPr>
          <a:xfrm rot="10800000" flipV="1">
            <a:off x="6733770" y="1951095"/>
            <a:ext cx="2377438" cy="678258"/>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16D08FD-09BB-459C-A667-F39D6DFAE8CD}"/>
              </a:ext>
            </a:extLst>
          </p:cNvPr>
          <p:cNvCxnSpPr>
            <a:cxnSpLocks/>
          </p:cNvCxnSpPr>
          <p:nvPr/>
        </p:nvCxnSpPr>
        <p:spPr>
          <a:xfrm rot="10800000" flipV="1">
            <a:off x="2447926" y="4055928"/>
            <a:ext cx="2187599" cy="731213"/>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840D600-4642-4D12-91FE-563D0F67F4E1}"/>
              </a:ext>
            </a:extLst>
          </p:cNvPr>
          <p:cNvSpPr txBox="1"/>
          <p:nvPr/>
        </p:nvSpPr>
        <p:spPr>
          <a:xfrm>
            <a:off x="160460" y="5686856"/>
            <a:ext cx="3818033" cy="553998"/>
          </a:xfrm>
          <a:prstGeom prst="rect">
            <a:avLst/>
          </a:prstGeom>
          <a:noFill/>
        </p:spPr>
        <p:txBody>
          <a:bodyPr wrap="none" rtlCol="0">
            <a:spAutoFit/>
          </a:bodyPr>
          <a:lstStyle/>
          <a:p>
            <a:r>
              <a:rPr lang="en-US" sz="3000" dirty="0">
                <a:solidFill>
                  <a:schemeClr val="accent5"/>
                </a:solidFill>
              </a:rPr>
              <a:t>Database Management</a:t>
            </a:r>
          </a:p>
        </p:txBody>
      </p:sp>
      <p:sp>
        <p:nvSpPr>
          <p:cNvPr id="37" name="TextBox 36">
            <a:extLst>
              <a:ext uri="{FF2B5EF4-FFF2-40B4-BE49-F238E27FC236}">
                <a16:creationId xmlns:a16="http://schemas.microsoft.com/office/drawing/2014/main" id="{1B231C67-AB33-4816-96AD-E01D0341D7FF}"/>
              </a:ext>
            </a:extLst>
          </p:cNvPr>
          <p:cNvSpPr txBox="1"/>
          <p:nvPr/>
        </p:nvSpPr>
        <p:spPr>
          <a:xfrm>
            <a:off x="9016377" y="5768217"/>
            <a:ext cx="2165721" cy="553998"/>
          </a:xfrm>
          <a:prstGeom prst="rect">
            <a:avLst/>
          </a:prstGeom>
          <a:noFill/>
        </p:spPr>
        <p:txBody>
          <a:bodyPr wrap="none" rtlCol="0">
            <a:spAutoFit/>
          </a:bodyPr>
          <a:lstStyle/>
          <a:p>
            <a:r>
              <a:rPr lang="en-US" sz="3000" dirty="0">
                <a:solidFill>
                  <a:schemeClr val="accent5"/>
                </a:solidFill>
              </a:rPr>
              <a:t>Data Sharing</a:t>
            </a:r>
          </a:p>
        </p:txBody>
      </p:sp>
      <p:sp>
        <p:nvSpPr>
          <p:cNvPr id="38" name="TextBox 37">
            <a:extLst>
              <a:ext uri="{FF2B5EF4-FFF2-40B4-BE49-F238E27FC236}">
                <a16:creationId xmlns:a16="http://schemas.microsoft.com/office/drawing/2014/main" id="{E4CCB445-56D0-4563-992A-8790ACC175FF}"/>
              </a:ext>
            </a:extLst>
          </p:cNvPr>
          <p:cNvSpPr txBox="1"/>
          <p:nvPr/>
        </p:nvSpPr>
        <p:spPr>
          <a:xfrm>
            <a:off x="9099830" y="2713864"/>
            <a:ext cx="1998817" cy="553998"/>
          </a:xfrm>
          <a:prstGeom prst="rect">
            <a:avLst/>
          </a:prstGeom>
          <a:noFill/>
        </p:spPr>
        <p:txBody>
          <a:bodyPr wrap="none" rtlCol="0">
            <a:spAutoFit/>
          </a:bodyPr>
          <a:lstStyle/>
          <a:p>
            <a:r>
              <a:rPr lang="en-US" sz="3000" dirty="0">
                <a:solidFill>
                  <a:schemeClr val="accent5"/>
                </a:solidFill>
              </a:rPr>
              <a:t>File Storage</a:t>
            </a:r>
          </a:p>
        </p:txBody>
      </p:sp>
      <p:sp>
        <p:nvSpPr>
          <p:cNvPr id="39" name="TextBox 38">
            <a:extLst>
              <a:ext uri="{FF2B5EF4-FFF2-40B4-BE49-F238E27FC236}">
                <a16:creationId xmlns:a16="http://schemas.microsoft.com/office/drawing/2014/main" id="{180B5C8C-6791-4ED9-A974-2C8B2DD4553D}"/>
              </a:ext>
            </a:extLst>
          </p:cNvPr>
          <p:cNvSpPr txBox="1"/>
          <p:nvPr/>
        </p:nvSpPr>
        <p:spPr>
          <a:xfrm>
            <a:off x="5079097" y="1829582"/>
            <a:ext cx="2128788" cy="553998"/>
          </a:xfrm>
          <a:prstGeom prst="rect">
            <a:avLst/>
          </a:prstGeom>
          <a:noFill/>
        </p:spPr>
        <p:txBody>
          <a:bodyPr wrap="none" rtlCol="0">
            <a:spAutoFit/>
          </a:bodyPr>
          <a:lstStyle/>
          <a:p>
            <a:r>
              <a:rPr lang="en-US" sz="3000" b="1" dirty="0">
                <a:solidFill>
                  <a:schemeClr val="accent5"/>
                </a:solidFill>
              </a:rPr>
              <a:t>“The Cloud”</a:t>
            </a:r>
          </a:p>
        </p:txBody>
      </p:sp>
      <p:cxnSp>
        <p:nvCxnSpPr>
          <p:cNvPr id="40" name="Connector: Elbow 39">
            <a:extLst>
              <a:ext uri="{FF2B5EF4-FFF2-40B4-BE49-F238E27FC236}">
                <a16:creationId xmlns:a16="http://schemas.microsoft.com/office/drawing/2014/main" id="{CA29F5C8-DBBB-4C6C-8FFB-57EE84A7FE10}"/>
              </a:ext>
            </a:extLst>
          </p:cNvPr>
          <p:cNvCxnSpPr>
            <a:cxnSpLocks/>
          </p:cNvCxnSpPr>
          <p:nvPr/>
        </p:nvCxnSpPr>
        <p:spPr>
          <a:xfrm rot="10800000">
            <a:off x="7556478" y="4055928"/>
            <a:ext cx="1022953" cy="918868"/>
          </a:xfrm>
          <a:prstGeom prst="bentConnector3">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2F60D76-B638-45B6-8296-F3D3A83410CD}"/>
              </a:ext>
            </a:extLst>
          </p:cNvPr>
          <p:cNvSpPr txBox="1"/>
          <p:nvPr/>
        </p:nvSpPr>
        <p:spPr>
          <a:xfrm>
            <a:off x="4420126" y="5047636"/>
            <a:ext cx="3246971" cy="584775"/>
          </a:xfrm>
          <a:prstGeom prst="rect">
            <a:avLst/>
          </a:prstGeom>
          <a:noFill/>
        </p:spPr>
        <p:txBody>
          <a:bodyPr wrap="square" rtlCol="0">
            <a:spAutoFit/>
          </a:bodyPr>
          <a:lstStyle/>
          <a:p>
            <a:pPr algn="ctr"/>
            <a:r>
              <a:rPr lang="en-US" sz="3200" b="1" u="sng" dirty="0">
                <a:solidFill>
                  <a:schemeClr val="accent4"/>
                </a:solidFill>
              </a:rPr>
              <a:t>AND MORE!</a:t>
            </a:r>
          </a:p>
        </p:txBody>
      </p:sp>
      <p:pic>
        <p:nvPicPr>
          <p:cNvPr id="44" name="Picture 43" descr="A picture containing text, clipart&#10;&#10;Description automatically generated">
            <a:extLst>
              <a:ext uri="{FF2B5EF4-FFF2-40B4-BE49-F238E27FC236}">
                <a16:creationId xmlns:a16="http://schemas.microsoft.com/office/drawing/2014/main" id="{1D5781A3-C6DE-442E-8A99-61AF055B0053}"/>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579430" y="4127430"/>
            <a:ext cx="2924175" cy="1640787"/>
          </a:xfrm>
          <a:prstGeom prst="rect">
            <a:avLst/>
          </a:prstGeom>
        </p:spPr>
      </p:pic>
    </p:spTree>
    <p:extLst>
      <p:ext uri="{BB962C8B-B14F-4D97-AF65-F5344CB8AC3E}">
        <p14:creationId xmlns:p14="http://schemas.microsoft.com/office/powerpoint/2010/main" val="39385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6" grpId="0"/>
      <p:bldP spid="37" grpId="0"/>
      <p:bldP spid="38"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7E-A838-4D75-B27F-10FEB84178E6}"/>
              </a:ext>
            </a:extLst>
          </p:cNvPr>
          <p:cNvSpPr>
            <a:spLocks noGrp="1"/>
          </p:cNvSpPr>
          <p:nvPr>
            <p:ph type="title"/>
          </p:nvPr>
        </p:nvSpPr>
        <p:spPr/>
        <p:txBody>
          <a:bodyPr/>
          <a:lstStyle/>
          <a:p>
            <a:r>
              <a:rPr lang="en-US" dirty="0"/>
              <a:t>POLL!</a:t>
            </a:r>
          </a:p>
        </p:txBody>
      </p:sp>
      <p:sp>
        <p:nvSpPr>
          <p:cNvPr id="3" name="Text Placeholder 2">
            <a:extLst>
              <a:ext uri="{FF2B5EF4-FFF2-40B4-BE49-F238E27FC236}">
                <a16:creationId xmlns:a16="http://schemas.microsoft.com/office/drawing/2014/main" id="{4BA6F078-AA57-4D7F-A218-1D816EC37800}"/>
              </a:ext>
            </a:extLst>
          </p:cNvPr>
          <p:cNvSpPr>
            <a:spLocks noGrp="1"/>
          </p:cNvSpPr>
          <p:nvPr>
            <p:ph type="body" sz="quarter" idx="10"/>
          </p:nvPr>
        </p:nvSpPr>
        <p:spPr>
          <a:xfrm>
            <a:off x="838200" y="1400536"/>
            <a:ext cx="10515600" cy="4056927"/>
          </a:xfrm>
        </p:spPr>
        <p:txBody>
          <a:bodyPr anchor="ctr">
            <a:normAutofit/>
          </a:bodyPr>
          <a:lstStyle/>
          <a:p>
            <a:pPr marL="0" indent="0" algn="ctr">
              <a:buNone/>
            </a:pPr>
            <a:r>
              <a:rPr lang="en-US" sz="4000" dirty="0"/>
              <a:t>Which aspect of your own computational research slows your progress down</a:t>
            </a:r>
          </a:p>
        </p:txBody>
      </p:sp>
    </p:spTree>
    <p:extLst>
      <p:ext uri="{BB962C8B-B14F-4D97-AF65-F5344CB8AC3E}">
        <p14:creationId xmlns:p14="http://schemas.microsoft.com/office/powerpoint/2010/main" val="268377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Reasons to use the cloud</a:t>
            </a:r>
          </a:p>
        </p:txBody>
      </p:sp>
      <p:graphicFrame>
        <p:nvGraphicFramePr>
          <p:cNvPr id="4" name="Table 4">
            <a:extLst>
              <a:ext uri="{FF2B5EF4-FFF2-40B4-BE49-F238E27FC236}">
                <a16:creationId xmlns:a16="http://schemas.microsoft.com/office/drawing/2014/main" id="{FD9C0FE8-6D25-4666-8A76-176667EDC513}"/>
              </a:ext>
            </a:extLst>
          </p:cNvPr>
          <p:cNvGraphicFramePr>
            <a:graphicFrameLocks noGrp="1"/>
          </p:cNvGraphicFramePr>
          <p:nvPr>
            <p:ph sz="quarter" idx="10"/>
            <p:extLst>
              <p:ext uri="{D42A27DB-BD31-4B8C-83A1-F6EECF244321}">
                <p14:modId xmlns:p14="http://schemas.microsoft.com/office/powerpoint/2010/main" val="1161746541"/>
              </p:ext>
            </p:extLst>
          </p:nvPr>
        </p:nvGraphicFramePr>
        <p:xfrm>
          <a:off x="838200" y="993775"/>
          <a:ext cx="10515600" cy="4970145"/>
        </p:xfrm>
        <a:graphic>
          <a:graphicData uri="http://schemas.openxmlformats.org/drawingml/2006/table">
            <a:tbl>
              <a:tblPr>
                <a:tableStyleId>{5C22544A-7EE6-4342-B048-85BDC9FD1C3A}</a:tableStyleId>
              </a:tblPr>
              <a:tblGrid>
                <a:gridCol w="5257800">
                  <a:extLst>
                    <a:ext uri="{9D8B030D-6E8A-4147-A177-3AD203B41FA5}">
                      <a16:colId xmlns:a16="http://schemas.microsoft.com/office/drawing/2014/main" val="2076642593"/>
                    </a:ext>
                  </a:extLst>
                </a:gridCol>
                <a:gridCol w="5257800">
                  <a:extLst>
                    <a:ext uri="{9D8B030D-6E8A-4147-A177-3AD203B41FA5}">
                      <a16:colId xmlns:a16="http://schemas.microsoft.com/office/drawing/2014/main" val="3413426448"/>
                    </a:ext>
                  </a:extLst>
                </a:gridCol>
              </a:tblGrid>
              <a:tr h="1800225">
                <a:tc>
                  <a:txBody>
                    <a:bodyPr/>
                    <a:lstStyle/>
                    <a:p>
                      <a:pPr marL="342900" indent="-342900">
                        <a:buAutoNum type="arabicParenR"/>
                      </a:pPr>
                      <a:r>
                        <a:rPr lang="en-US" sz="2800" b="1" dirty="0"/>
                        <a:t>Cost</a:t>
                      </a:r>
                    </a:p>
                    <a:p>
                      <a:pPr marL="0" indent="0">
                        <a:buNone/>
                      </a:pPr>
                      <a:endParaRPr lang="en-US" dirty="0"/>
                    </a:p>
                    <a:p>
                      <a:pPr marL="285750" indent="-285750">
                        <a:buFontTx/>
                        <a:buChar char="-"/>
                      </a:pPr>
                      <a:r>
                        <a:rPr lang="en-US" sz="2000" dirty="0"/>
                        <a:t>Pay only for what you use</a:t>
                      </a:r>
                    </a:p>
                    <a:p>
                      <a:pPr marL="285750" indent="-285750">
                        <a:buFontTx/>
                        <a:buChar char="-"/>
                      </a:pPr>
                      <a:r>
                        <a:rPr lang="en-US" sz="2000" dirty="0"/>
                        <a:t>Often cheaper than managing your own infrastructure</a:t>
                      </a:r>
                    </a:p>
                  </a:txBody>
                  <a:tcPr>
                    <a:solidFill>
                      <a:schemeClr val="accent1">
                        <a:lumMod val="20000"/>
                        <a:lumOff val="80000"/>
                      </a:schemeClr>
                    </a:solidFill>
                  </a:tcPr>
                </a:tc>
                <a:tc>
                  <a:txBody>
                    <a:bodyPr/>
                    <a:lstStyle/>
                    <a:p>
                      <a:r>
                        <a:rPr lang="en-US" sz="2800" b="1" dirty="0"/>
                        <a:t>2) Global Access</a:t>
                      </a:r>
                    </a:p>
                    <a:p>
                      <a:endParaRPr lang="en-US" dirty="0"/>
                    </a:p>
                    <a:p>
                      <a:r>
                        <a:rPr lang="en-US" sz="2000" dirty="0"/>
                        <a:t>- Data can be shared and accessed seamlessly on a global scale</a:t>
                      </a:r>
                    </a:p>
                  </a:txBody>
                  <a:tcPr>
                    <a:solidFill>
                      <a:schemeClr val="accent4">
                        <a:lumMod val="20000"/>
                        <a:lumOff val="80000"/>
                      </a:schemeClr>
                    </a:solidFill>
                  </a:tcPr>
                </a:tc>
                <a:extLst>
                  <a:ext uri="{0D108BD9-81ED-4DB2-BD59-A6C34878D82A}">
                    <a16:rowId xmlns:a16="http://schemas.microsoft.com/office/drawing/2014/main" val="2271618230"/>
                  </a:ext>
                </a:extLst>
              </a:tr>
              <a:tr h="1800225">
                <a:tc>
                  <a:txBody>
                    <a:bodyPr/>
                    <a:lstStyle/>
                    <a:p>
                      <a:r>
                        <a:rPr lang="en-US" sz="2800" b="1" dirty="0"/>
                        <a:t>3) Speed and Performance</a:t>
                      </a:r>
                    </a:p>
                    <a:p>
                      <a:endParaRPr lang="en-US" sz="2800" dirty="0"/>
                    </a:p>
                    <a:p>
                      <a:endParaRPr lang="en-US" sz="2800" dirty="0"/>
                    </a:p>
                    <a:p>
                      <a:pPr marL="457200" indent="-457200">
                        <a:buFontTx/>
                        <a:buChar char="-"/>
                      </a:pPr>
                      <a:r>
                        <a:rPr lang="en-US" sz="2000" dirty="0"/>
                        <a:t>Resources can be optimized for specific needs</a:t>
                      </a:r>
                    </a:p>
                    <a:p>
                      <a:pPr marL="457200" indent="-457200">
                        <a:buFontTx/>
                        <a:buChar char="-"/>
                      </a:pPr>
                      <a:r>
                        <a:rPr lang="en-US" sz="2000" dirty="0"/>
                        <a:t>Workflows can be scaled to meet demand</a:t>
                      </a:r>
                    </a:p>
                    <a:p>
                      <a:pPr marL="457200" indent="-457200">
                        <a:buFontTx/>
                        <a:buChar char="-"/>
                      </a:pPr>
                      <a:r>
                        <a:rPr lang="en-US" sz="2000" dirty="0"/>
                        <a:t>New technologies/services constantly developed and immediately available</a:t>
                      </a:r>
                    </a:p>
                    <a:p>
                      <a:pPr marL="285750" indent="-285750">
                        <a:buFontTx/>
                        <a:buChar char="-"/>
                      </a:pPr>
                      <a:endParaRPr lang="en-US" dirty="0"/>
                    </a:p>
                  </a:txBody>
                  <a:tcPr>
                    <a:solidFill>
                      <a:schemeClr val="accent6">
                        <a:lumMod val="20000"/>
                        <a:lumOff val="80000"/>
                      </a:schemeClr>
                    </a:solidFill>
                  </a:tcPr>
                </a:tc>
                <a:tc>
                  <a:txBody>
                    <a:bodyPr/>
                    <a:lstStyle/>
                    <a:p>
                      <a:r>
                        <a:rPr lang="en-US" sz="2800" b="1" dirty="0"/>
                        <a:t>4) Reproducibility, Security, and Reliability</a:t>
                      </a:r>
                    </a:p>
                    <a:p>
                      <a:endParaRPr lang="en-US" sz="2800" dirty="0"/>
                    </a:p>
                    <a:p>
                      <a:pPr marL="457200" indent="-457200">
                        <a:buFontTx/>
                        <a:buChar char="-"/>
                      </a:pPr>
                      <a:r>
                        <a:rPr lang="en-US" sz="2000" dirty="0"/>
                        <a:t>Easily back-up, protect, version control and recover crucial data</a:t>
                      </a:r>
                    </a:p>
                    <a:p>
                      <a:pPr marL="457200" indent="-457200">
                        <a:buFontTx/>
                        <a:buChar char="-"/>
                      </a:pPr>
                      <a:r>
                        <a:rPr lang="en-US" sz="2000" dirty="0"/>
                        <a:t>Computing environments can be saved with 3</a:t>
                      </a:r>
                      <a:r>
                        <a:rPr lang="en-US" sz="2000" baseline="30000" dirty="0"/>
                        <a:t>rd</a:t>
                      </a:r>
                      <a:r>
                        <a:rPr lang="en-US" sz="2000" dirty="0"/>
                        <a:t> party tools to replicate workflows</a:t>
                      </a:r>
                    </a:p>
                    <a:p>
                      <a:pPr marL="457200" indent="-457200">
                        <a:buFontTx/>
                        <a:buChar char="-"/>
                      </a:pPr>
                      <a:endParaRPr lang="en-US" sz="2800" dirty="0"/>
                    </a:p>
                  </a:txBody>
                  <a:tcPr>
                    <a:solidFill>
                      <a:schemeClr val="tx2">
                        <a:lumMod val="20000"/>
                        <a:lumOff val="80000"/>
                      </a:schemeClr>
                    </a:solidFill>
                  </a:tcPr>
                </a:tc>
                <a:extLst>
                  <a:ext uri="{0D108BD9-81ED-4DB2-BD59-A6C34878D82A}">
                    <a16:rowId xmlns:a16="http://schemas.microsoft.com/office/drawing/2014/main" val="622802759"/>
                  </a:ext>
                </a:extLst>
              </a:tr>
            </a:tbl>
          </a:graphicData>
        </a:graphic>
      </p:graphicFrame>
    </p:spTree>
    <p:extLst>
      <p:ext uri="{BB962C8B-B14F-4D97-AF65-F5344CB8AC3E}">
        <p14:creationId xmlns:p14="http://schemas.microsoft.com/office/powerpoint/2010/main" val="395700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EC0B7-804E-4AA2-A319-B59572B22BED}"/>
              </a:ext>
            </a:extLst>
          </p:cNvPr>
          <p:cNvSpPr>
            <a:spLocks noGrp="1"/>
          </p:cNvSpPr>
          <p:nvPr>
            <p:ph type="title"/>
          </p:nvPr>
        </p:nvSpPr>
        <p:spPr>
          <a:xfrm>
            <a:off x="838200" y="231775"/>
            <a:ext cx="10515600" cy="835025"/>
          </a:xfrm>
        </p:spPr>
        <p:txBody>
          <a:bodyPr/>
          <a:lstStyle/>
          <a:p>
            <a:r>
              <a:rPr lang="en-US" dirty="0"/>
              <a:t>Meet your commercial cloud providers</a:t>
            </a:r>
          </a:p>
        </p:txBody>
      </p:sp>
      <p:pic>
        <p:nvPicPr>
          <p:cNvPr id="7" name="Content Placeholder 6" descr="Logo, company name&#10;&#10;Description automatically generated">
            <a:extLst>
              <a:ext uri="{FF2B5EF4-FFF2-40B4-BE49-F238E27FC236}">
                <a16:creationId xmlns:a16="http://schemas.microsoft.com/office/drawing/2014/main" id="{12A5771F-577C-4048-B77E-233D6457DC0B}"/>
              </a:ext>
            </a:extLst>
          </p:cNvPr>
          <p:cNvPicPr>
            <a:picLocks noGrp="1" noChangeAspect="1"/>
          </p:cNvPicPr>
          <p:nvPr>
            <p:ph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01006" y="3994519"/>
            <a:ext cx="5257800" cy="2317108"/>
          </a:xfrm>
        </p:spPr>
      </p:pic>
      <p:pic>
        <p:nvPicPr>
          <p:cNvPr id="10" name="Picture 9" descr="Icon&#10;&#10;Description automatically generated">
            <a:extLst>
              <a:ext uri="{FF2B5EF4-FFF2-40B4-BE49-F238E27FC236}">
                <a16:creationId xmlns:a16="http://schemas.microsoft.com/office/drawing/2014/main" id="{226C3AEB-AC12-4764-AEEB-D72F800AE4D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29906" y="1066799"/>
            <a:ext cx="5010150" cy="2619375"/>
          </a:xfrm>
          <a:prstGeom prst="rect">
            <a:avLst/>
          </a:prstGeom>
        </p:spPr>
      </p:pic>
      <p:pic>
        <p:nvPicPr>
          <p:cNvPr id="13" name="Picture 12" descr="Logo, icon&#10;&#10;Description automatically generated">
            <a:extLst>
              <a:ext uri="{FF2B5EF4-FFF2-40B4-BE49-F238E27FC236}">
                <a16:creationId xmlns:a16="http://schemas.microsoft.com/office/drawing/2014/main" id="{AFEB8932-056B-4D79-93BE-CE999DB241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38200" y="546373"/>
            <a:ext cx="3660228" cy="3660228"/>
          </a:xfrm>
          <a:prstGeom prst="rect">
            <a:avLst/>
          </a:prstGeom>
        </p:spPr>
      </p:pic>
      <p:sp>
        <p:nvSpPr>
          <p:cNvPr id="15" name="Rectangle 14">
            <a:extLst>
              <a:ext uri="{FF2B5EF4-FFF2-40B4-BE49-F238E27FC236}">
                <a16:creationId xmlns:a16="http://schemas.microsoft.com/office/drawing/2014/main" id="{721B3529-F100-4D02-AC57-CC68F273DA52}"/>
              </a:ext>
            </a:extLst>
          </p:cNvPr>
          <p:cNvSpPr/>
          <p:nvPr/>
        </p:nvSpPr>
        <p:spPr>
          <a:xfrm>
            <a:off x="4101006" y="3899338"/>
            <a:ext cx="5257800" cy="2317108"/>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41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NCBI Colors 1">
      <a:dk1>
        <a:srgbClr val="000000"/>
      </a:dk1>
      <a:lt1>
        <a:srgbClr val="FFFFFF"/>
      </a:lt1>
      <a:dk2>
        <a:srgbClr val="44546A"/>
      </a:dk2>
      <a:lt2>
        <a:srgbClr val="E7E6E6"/>
      </a:lt2>
      <a:accent1>
        <a:srgbClr val="0071BC"/>
      </a:accent1>
      <a:accent2>
        <a:srgbClr val="AEB0B5"/>
      </a:accent2>
      <a:accent3>
        <a:srgbClr val="00A6D2"/>
      </a:accent3>
      <a:accent4>
        <a:srgbClr val="981B1E"/>
      </a:accent4>
      <a:accent5>
        <a:srgbClr val="002455"/>
      </a:accent5>
      <a:accent6>
        <a:srgbClr val="2E8540"/>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CBI_2021_Template" id="{BC353FC4-854F-464A-9C24-5AA1A18EEFF9}" vid="{71E91B3E-DD6E-BF4C-AE57-FF546D07775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4050</TotalTime>
  <Words>4476</Words>
  <Application>Microsoft Office PowerPoint</Application>
  <PresentationFormat>Widescreen</PresentationFormat>
  <Paragraphs>328</Paragraphs>
  <Slides>46</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Helvetica</vt:lpstr>
      <vt:lpstr>1_Office Theme</vt:lpstr>
      <vt:lpstr>Introduction to NCBI Cloud Computing for Biologists</vt:lpstr>
      <vt:lpstr>In this workshop you will learn how to:</vt:lpstr>
      <vt:lpstr>Outline</vt:lpstr>
      <vt:lpstr>What is NCBI?</vt:lpstr>
      <vt:lpstr>What is “The Cloud”</vt:lpstr>
      <vt:lpstr>PowerPoint Presentation</vt:lpstr>
      <vt:lpstr>POLL!</vt:lpstr>
      <vt:lpstr>Reasons to use the cloud</vt:lpstr>
      <vt:lpstr>Meet your commercial cloud providers</vt:lpstr>
      <vt:lpstr>NCBI and the Cloud</vt:lpstr>
      <vt:lpstr>Objective 0 – Logging in &amp; Navigating the AWS Console page</vt:lpstr>
      <vt:lpstr>PowerPoint Presentation</vt:lpstr>
      <vt:lpstr>Outline</vt:lpstr>
      <vt:lpstr>PowerPoint Presentation</vt:lpstr>
      <vt:lpstr>PowerPoint Presentation</vt:lpstr>
      <vt:lpstr>PowerPoint Presentation</vt:lpstr>
      <vt:lpstr>Objective 1 – Search for the sequencing reads deposited into NCBI’s SRA database with AWS Athena </vt:lpstr>
      <vt:lpstr>PowerPoint Presentation</vt:lpstr>
      <vt:lpstr>PowerPoint Presentation</vt:lpstr>
      <vt:lpstr>S3 Bucket (aka: “Storage”)</vt:lpstr>
      <vt:lpstr>PowerPoint Presentation</vt:lpstr>
      <vt:lpstr>PowerPoint Presentation</vt:lpstr>
      <vt:lpstr>PowerPoint Presentation</vt:lpstr>
      <vt:lpstr>POLL!</vt:lpstr>
      <vt:lpstr>PowerPoint Presentation</vt:lpstr>
      <vt:lpstr>PowerPoint Presentation</vt:lpstr>
      <vt:lpstr>PowerPoint Presentation</vt:lpstr>
      <vt:lpstr>Objective 2 – Aligning sequence reads using AWS EC2 &amp; MagicBLAST </vt:lpstr>
      <vt:lpstr>EC2 instance (aka: “Remote Computer”)</vt:lpstr>
      <vt:lpstr>PowerPoint Presentation</vt:lpstr>
      <vt:lpstr>PowerPoint Presentation</vt:lpstr>
      <vt:lpstr>PowerPoint Presentation</vt:lpstr>
      <vt:lpstr>PowerPoint Presentation</vt:lpstr>
      <vt:lpstr>PowerPoint Presentation</vt:lpstr>
      <vt:lpstr>Objective 3 – Visualize the read alignment to confirm the deletion and investigate any known clinical relevance</vt:lpstr>
      <vt:lpstr>PowerPoint Presentation</vt:lpstr>
      <vt:lpstr>PowerPoint Presentation</vt:lpstr>
      <vt:lpstr>PowerPoint Presentation</vt:lpstr>
      <vt:lpstr>PowerPoint Presentation</vt:lpstr>
      <vt:lpstr>PowerPoint Presentation</vt:lpstr>
      <vt:lpstr>PowerPoint Presentation</vt:lpstr>
      <vt:lpstr>POLL!</vt:lpstr>
      <vt:lpstr>PowerPoint Presentation</vt:lpstr>
      <vt:lpstr>PowerPoint Presentation</vt:lpstr>
      <vt:lpstr>Thank you!</vt:lpstr>
      <vt:lpstr>Accessing data tables with AWS Glue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Park, Cooper (NIH/NLM/NCBI) [C]</dc:creator>
  <cp:lastModifiedBy>Park, Cooper (NIH/NLM/NCBI) [C]</cp:lastModifiedBy>
  <cp:revision>193</cp:revision>
  <cp:lastPrinted>2021-05-07T19:45:15Z</cp:lastPrinted>
  <dcterms:created xsi:type="dcterms:W3CDTF">2021-04-21T18:53:13Z</dcterms:created>
  <dcterms:modified xsi:type="dcterms:W3CDTF">2021-07-22T19:23:59Z</dcterms:modified>
</cp:coreProperties>
</file>